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68"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50" r:id="rId79"/>
    <p:sldId id="335" r:id="rId80"/>
    <p:sldId id="336"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Lst>
  <p:sldSz cx="12192000" cy="6858000"/>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529" autoAdjust="0"/>
    <p:restoredTop sz="94660"/>
  </p:normalViewPr>
  <p:slideViewPr>
    <p:cSldViewPr snapToGrid="0">
      <p:cViewPr varScale="1">
        <p:scale>
          <a:sx n="86" d="100"/>
          <a:sy n="86" d="100"/>
        </p:scale>
        <p:origin x="9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1/22/2017</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1/22/2017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1/22/2017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1/22/2017</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Users\USER\Downloads\MANUAL DE CONVIVENCIA (3).jpg"/>
          <p:cNvPicPr/>
          <p:nvPr/>
        </p:nvPicPr>
        <p:blipFill>
          <a:blip r:embed="rId2">
            <a:extLst>
              <a:ext uri="{28A0092B-C50C-407E-A947-70E740481C1C}">
                <a14:useLocalDpi xmlns:a14="http://schemas.microsoft.com/office/drawing/2010/main" val="0"/>
              </a:ext>
            </a:extLst>
          </a:blip>
          <a:srcRect/>
          <a:stretch>
            <a:fillRect/>
          </a:stretch>
        </p:blipFill>
        <p:spPr bwMode="auto">
          <a:xfrm>
            <a:off x="6503831" y="12700"/>
            <a:ext cx="5510369" cy="6632620"/>
          </a:xfrm>
          <a:prstGeom prst="rect">
            <a:avLst/>
          </a:prstGeom>
          <a:noFill/>
          <a:ln>
            <a:noFill/>
          </a:ln>
        </p:spPr>
      </p:pic>
      <p:pic>
        <p:nvPicPr>
          <p:cNvPr id="5" name="Imagen 4" descr="C:\Users\USER\Downloads\INSTITUTO EDUCATIVO DEPARTAMENTAL SAN JOSE 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002" y="103031"/>
            <a:ext cx="5612130" cy="6632620"/>
          </a:xfrm>
          <a:prstGeom prst="rect">
            <a:avLst/>
          </a:prstGeom>
          <a:noFill/>
          <a:ln>
            <a:noFill/>
          </a:ln>
        </p:spPr>
      </p:pic>
    </p:spTree>
    <p:extLst>
      <p:ext uri="{BB962C8B-B14F-4D97-AF65-F5344CB8AC3E}">
        <p14:creationId xmlns:p14="http://schemas.microsoft.com/office/powerpoint/2010/main" val="1832429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00953" y="519736"/>
            <a:ext cx="10636623" cy="5909310"/>
          </a:xfrm>
          <a:prstGeom prst="rect">
            <a:avLst/>
          </a:prstGeom>
        </p:spPr>
        <p:txBody>
          <a:bodyPr wrap="square">
            <a:spAutoFit/>
          </a:bodyPr>
          <a:lstStyle/>
          <a:p>
            <a:r>
              <a:rPr lang="es-CO" dirty="0">
                <a:solidFill>
                  <a:schemeClr val="bg1"/>
                </a:solidFill>
                <a:latin typeface="Calibri" panose="020F0502020204030204" pitchFamily="34" charset="0"/>
              </a:rPr>
              <a:t>Los requisitos son: </a:t>
            </a:r>
          </a:p>
          <a:p>
            <a:r>
              <a:rPr lang="es-CO" dirty="0">
                <a:solidFill>
                  <a:schemeClr val="bg1"/>
                </a:solidFill>
                <a:latin typeface="Times New Roman" panose="02020603050405020304" pitchFamily="18" charset="0"/>
              </a:rPr>
              <a:t>a. </a:t>
            </a:r>
            <a:r>
              <a:rPr lang="es-CO" dirty="0">
                <a:solidFill>
                  <a:schemeClr val="bg1"/>
                </a:solidFill>
                <a:latin typeface="Calibri" panose="020F0502020204030204" pitchFamily="34" charset="0"/>
              </a:rPr>
              <a:t>Acogerse al proceso de inscripción y selección previsto por la Secretaría de Educación Departamental. </a:t>
            </a:r>
          </a:p>
          <a:p>
            <a:r>
              <a:rPr lang="es-CO" dirty="0">
                <a:solidFill>
                  <a:schemeClr val="bg1"/>
                </a:solidFill>
                <a:latin typeface="Times New Roman" panose="02020603050405020304" pitchFamily="18" charset="0"/>
              </a:rPr>
              <a:t>b. </a:t>
            </a:r>
            <a:r>
              <a:rPr lang="es-CO" dirty="0">
                <a:solidFill>
                  <a:schemeClr val="bg1"/>
                </a:solidFill>
                <a:latin typeface="Calibri" panose="020F0502020204030204" pitchFamily="34" charset="0"/>
              </a:rPr>
              <a:t>Presentar y entregar en la Secretaría Académica del colegio los documentos requeridos en el tiempo establecido, en bolsa de acetato tamaño oficio, estos son: </a:t>
            </a:r>
          </a:p>
          <a:p>
            <a:endParaRPr lang="es-CO" dirty="0">
              <a:solidFill>
                <a:schemeClr val="bg1"/>
              </a:solidFill>
              <a:latin typeface="Calibri" panose="020F0502020204030204" pitchFamily="34" charset="0"/>
            </a:endParaRPr>
          </a:p>
          <a:p>
            <a:r>
              <a:rPr lang="es-CO" dirty="0">
                <a:solidFill>
                  <a:schemeClr val="bg1"/>
                </a:solidFill>
                <a:latin typeface="Calibri" panose="020F0502020204030204" pitchFamily="34" charset="0"/>
              </a:rPr>
              <a:t>- Hoja de Matrícula debidamente diligenciada. </a:t>
            </a:r>
          </a:p>
          <a:p>
            <a:r>
              <a:rPr lang="es-CO" dirty="0">
                <a:solidFill>
                  <a:schemeClr val="bg1"/>
                </a:solidFill>
                <a:latin typeface="Calibri" panose="020F0502020204030204" pitchFamily="34" charset="0"/>
              </a:rPr>
              <a:t>- Registro civil de nacimiento con su correspondiente NIP o NUIP. </a:t>
            </a:r>
          </a:p>
          <a:p>
            <a:pPr marL="285750" indent="-285750">
              <a:buFontTx/>
              <a:buChar char="-"/>
            </a:pPr>
            <a:r>
              <a:rPr lang="es-CO" dirty="0">
                <a:solidFill>
                  <a:schemeClr val="bg1"/>
                </a:solidFill>
                <a:latin typeface="Calibri" panose="020F0502020204030204" pitchFamily="34" charset="0"/>
              </a:rPr>
              <a:t>Certificados de estudios de los años anteriores, si es para bachillerato y/o boletín de valoración académica final, si es para primaria. </a:t>
            </a:r>
            <a:endParaRPr lang="es-CO" dirty="0">
              <a:solidFill>
                <a:schemeClr val="bg1"/>
              </a:solidFill>
            </a:endParaRPr>
          </a:p>
          <a:p>
            <a:r>
              <a:rPr lang="es-CO" dirty="0">
                <a:solidFill>
                  <a:schemeClr val="bg1"/>
                </a:solidFill>
              </a:rPr>
              <a:t>- Fotocopia de la EPS que presta el servicio médico o Sisben. </a:t>
            </a:r>
          </a:p>
          <a:p>
            <a:r>
              <a:rPr lang="es-CO" dirty="0">
                <a:solidFill>
                  <a:schemeClr val="bg1"/>
                </a:solidFill>
              </a:rPr>
              <a:t>- Compromiso Académico y Convivencial </a:t>
            </a:r>
          </a:p>
          <a:p>
            <a:r>
              <a:rPr lang="es-CO" b="1" dirty="0">
                <a:solidFill>
                  <a:schemeClr val="bg1"/>
                </a:solidFill>
              </a:rPr>
              <a:t>PARÁGRAFO: </a:t>
            </a:r>
            <a:r>
              <a:rPr lang="es-CO" dirty="0">
                <a:solidFill>
                  <a:schemeClr val="bg1"/>
                </a:solidFill>
              </a:rPr>
              <a:t>Los padres son responsables ante el colegio de la legalidad y autenticidad de los documentos presentados. </a:t>
            </a:r>
          </a:p>
          <a:p>
            <a:r>
              <a:rPr lang="es-CO" b="1" dirty="0">
                <a:solidFill>
                  <a:schemeClr val="bg1"/>
                </a:solidFill>
              </a:rPr>
              <a:t>Artículo 2. Renovación de Matrícula. </a:t>
            </a:r>
            <a:endParaRPr lang="es-CO" dirty="0">
              <a:solidFill>
                <a:schemeClr val="bg1"/>
              </a:solidFill>
            </a:endParaRPr>
          </a:p>
          <a:p>
            <a:r>
              <a:rPr lang="es-CO" dirty="0">
                <a:solidFill>
                  <a:schemeClr val="bg1"/>
                </a:solidFill>
              </a:rPr>
              <a:t>a. Consiste en actualizar anualmente en Secretaría Académica la documentación de la estudiante cuando es promovida al grado siguiente, o reinicia por primera vez un grado, previo cumplimiento de los requisitos académicos y de convivencia establecidos para tal fin. </a:t>
            </a:r>
          </a:p>
          <a:p>
            <a:r>
              <a:rPr lang="es-CO" dirty="0">
                <a:solidFill>
                  <a:schemeClr val="bg1"/>
                </a:solidFill>
              </a:rPr>
              <a:t>b. Estar a paz y salvo por todo concepto con el colegio. </a:t>
            </a:r>
            <a:endParaRPr lang="es-CO" dirty="0"/>
          </a:p>
          <a:p>
            <a:r>
              <a:rPr lang="es-CO" b="1" dirty="0">
                <a:solidFill>
                  <a:schemeClr val="bg1"/>
                </a:solidFill>
              </a:rPr>
              <a:t>PARÁGRAFO</a:t>
            </a:r>
            <a:r>
              <a:rPr lang="es-CO" dirty="0">
                <a:solidFill>
                  <a:schemeClr val="bg1"/>
                </a:solidFill>
              </a:rPr>
              <a:t>: La estudiante reprobada por segunda vez en el mismo grado en la institución no puede renovar matrícula, pierde el cupo. </a:t>
            </a:r>
          </a:p>
          <a:p>
            <a:endParaRPr lang="es-CO" dirty="0"/>
          </a:p>
        </p:txBody>
      </p:sp>
    </p:spTree>
    <p:extLst>
      <p:ext uri="{BB962C8B-B14F-4D97-AF65-F5344CB8AC3E}">
        <p14:creationId xmlns:p14="http://schemas.microsoft.com/office/powerpoint/2010/main" val="3983591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O" b="1" dirty="0">
                <a:solidFill>
                  <a:schemeClr val="bg1"/>
                </a:solidFill>
              </a:rPr>
              <a:t>Artículo 3. Reglas de higiene y pautas para la presentación personal. </a:t>
            </a:r>
            <a:endParaRPr lang="es-CO" dirty="0">
              <a:solidFill>
                <a:schemeClr val="bg1"/>
              </a:solidFill>
            </a:endParaRPr>
          </a:p>
        </p:txBody>
      </p:sp>
      <p:sp>
        <p:nvSpPr>
          <p:cNvPr id="3" name="Marcador de contenido 2"/>
          <p:cNvSpPr>
            <a:spLocks noGrp="1"/>
          </p:cNvSpPr>
          <p:nvPr>
            <p:ph sz="half" idx="1"/>
          </p:nvPr>
        </p:nvSpPr>
        <p:spPr>
          <a:xfrm>
            <a:off x="699248" y="2249486"/>
            <a:ext cx="5320552" cy="3541714"/>
          </a:xfrm>
        </p:spPr>
        <p:txBody>
          <a:bodyPr>
            <a:normAutofit fontScale="92500" lnSpcReduction="20000"/>
          </a:bodyPr>
          <a:lstStyle/>
          <a:p>
            <a:pPr marL="0" indent="0">
              <a:buNone/>
            </a:pPr>
            <a:r>
              <a:rPr lang="es-CO" dirty="0">
                <a:solidFill>
                  <a:schemeClr val="bg1"/>
                </a:solidFill>
              </a:rPr>
              <a:t>Las </a:t>
            </a:r>
            <a:r>
              <a:rPr lang="es-CO" dirty="0" smtClean="0">
                <a:solidFill>
                  <a:schemeClr val="bg1"/>
                </a:solidFill>
              </a:rPr>
              <a:t>y los estudiantes </a:t>
            </a:r>
            <a:r>
              <a:rPr lang="es-CO" dirty="0">
                <a:solidFill>
                  <a:schemeClr val="bg1"/>
                </a:solidFill>
              </a:rPr>
              <a:t>deben cumplir las reglas de higiene, cuya aplicación es responsabilidad propia de cada persona para prevenir las enfermedades, mejorar y conservar la salud; y para mantener buenas relaciones interpersonales, además, debe abstenerse de usar modas que las asocien a grupos o culturas que puedan generar actitudes discriminatorias o que afecten su integridad personal. </a:t>
            </a:r>
          </a:p>
        </p:txBody>
      </p:sp>
      <p:pic>
        <p:nvPicPr>
          <p:cNvPr id="1026" name="Picture 2" descr="http://media2.picsearch.com/is?OJG4Se-02z6opDsNPhQhNlz3laqCBtlg5-hbx9qGhvY&amp;height=22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44456" y="2578894"/>
            <a:ext cx="4330700" cy="288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773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18518"/>
            <a:ext cx="9905998" cy="927894"/>
          </a:xfrm>
        </p:spPr>
        <p:txBody>
          <a:bodyPr/>
          <a:lstStyle/>
          <a:p>
            <a:pPr algn="ctr"/>
            <a:r>
              <a:rPr lang="es-CO" b="1" dirty="0">
                <a:solidFill>
                  <a:schemeClr val="bg1"/>
                </a:solidFill>
              </a:rPr>
              <a:t>Presentación personal y uniformes. </a:t>
            </a:r>
            <a:endParaRPr lang="es-CO" dirty="0">
              <a:solidFill>
                <a:schemeClr val="bg1"/>
              </a:solidFill>
            </a:endParaRPr>
          </a:p>
        </p:txBody>
      </p:sp>
      <p:sp>
        <p:nvSpPr>
          <p:cNvPr id="3" name="Marcador de contenido 2"/>
          <p:cNvSpPr>
            <a:spLocks noGrp="1"/>
          </p:cNvSpPr>
          <p:nvPr>
            <p:ph sz="half" idx="1"/>
          </p:nvPr>
        </p:nvSpPr>
        <p:spPr>
          <a:xfrm>
            <a:off x="578224" y="1721224"/>
            <a:ext cx="5441575" cy="4069976"/>
          </a:xfrm>
        </p:spPr>
        <p:txBody>
          <a:bodyPr>
            <a:normAutofit lnSpcReduction="10000"/>
          </a:bodyPr>
          <a:lstStyle/>
          <a:p>
            <a:pPr marL="0" indent="0">
              <a:buNone/>
            </a:pPr>
            <a:r>
              <a:rPr lang="es-CO" dirty="0">
                <a:solidFill>
                  <a:schemeClr val="bg1"/>
                </a:solidFill>
              </a:rPr>
              <a:t>Se debe tener armonía en la presentación personal manifestando el sentido de estética, delicadeza, sencillez y pulcritud. </a:t>
            </a:r>
          </a:p>
          <a:p>
            <a:pPr marL="0" indent="0">
              <a:buNone/>
            </a:pPr>
            <a:r>
              <a:rPr lang="es-CO" dirty="0">
                <a:solidFill>
                  <a:schemeClr val="bg1"/>
                </a:solidFill>
              </a:rPr>
              <a:t>El uniforme de la institución es expresión de identidad y exige compostura, dignidad y recato, además distingue particularmente a las y los estudiantes de la I.E.D. San José de Sitionuevo Magdalena de las demás. </a:t>
            </a:r>
          </a:p>
        </p:txBody>
      </p:sp>
      <p:pic>
        <p:nvPicPr>
          <p:cNvPr id="2050" name="Picture 2" descr="http://media2.picsearch.com/is?QmZYjzBOi_PszHfdbBZm41iTr6dNCjh3BPmCI9SQ-Vo&amp;height=19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04115" y="2196026"/>
            <a:ext cx="43307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9017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32011" y="1089898"/>
            <a:ext cx="10609729" cy="5262979"/>
          </a:xfrm>
          <a:prstGeom prst="rect">
            <a:avLst/>
          </a:prstGeom>
        </p:spPr>
        <p:txBody>
          <a:bodyPr wrap="square">
            <a:spAutoFit/>
          </a:bodyPr>
          <a:lstStyle/>
          <a:p>
            <a:r>
              <a:rPr lang="es-CO" sz="2400" dirty="0">
                <a:solidFill>
                  <a:schemeClr val="bg1"/>
                </a:solidFill>
                <a:latin typeface="Calibri" panose="020F0502020204030204" pitchFamily="34" charset="0"/>
              </a:rPr>
              <a:t>La y los estudiantes Sanjoseista deben presentarse en el plantel y permanecer en él toda la jornada con el uniforme completo exigido por el colegio de acuerdo con las indicaciones mencionadas en el presente artículo. </a:t>
            </a:r>
          </a:p>
          <a:p>
            <a:endParaRPr lang="es-CO" sz="2400" dirty="0">
              <a:solidFill>
                <a:schemeClr val="bg1"/>
              </a:solidFill>
              <a:latin typeface="Calibri" panose="020F0502020204030204" pitchFamily="34" charset="0"/>
            </a:endParaRPr>
          </a:p>
          <a:p>
            <a:r>
              <a:rPr lang="es-CO" sz="2400" dirty="0">
                <a:solidFill>
                  <a:schemeClr val="bg1"/>
                </a:solidFill>
                <a:latin typeface="Calibri" panose="020F0502020204030204" pitchFamily="34" charset="0"/>
              </a:rPr>
              <a:t>Las </a:t>
            </a:r>
            <a:r>
              <a:rPr lang="es-CO" sz="2400" dirty="0" smtClean="0">
                <a:solidFill>
                  <a:schemeClr val="bg1"/>
                </a:solidFill>
                <a:latin typeface="Calibri" panose="020F0502020204030204" pitchFamily="34" charset="0"/>
              </a:rPr>
              <a:t>y los estudiantes antiguos </a:t>
            </a:r>
            <a:r>
              <a:rPr lang="es-CO" sz="2400" dirty="0">
                <a:solidFill>
                  <a:schemeClr val="bg1"/>
                </a:solidFill>
                <a:latin typeface="Calibri" panose="020F0502020204030204" pitchFamily="34" charset="0"/>
              </a:rPr>
              <a:t>asistirán con el uniforme completo desde el primer día de clases respetando los modelos establecidos para cada jornada y/o sección, y los portarán con decoro dentro y fuera de la Institución sin modificaciones, maquillaje, ni accesorios. (Piercing, manillas, bufandas, chaquetas, </a:t>
            </a:r>
            <a:r>
              <a:rPr lang="es-CO" sz="2400" dirty="0" err="1">
                <a:solidFill>
                  <a:schemeClr val="bg1"/>
                </a:solidFill>
                <a:latin typeface="Calibri" panose="020F0502020204030204" pitchFamily="34" charset="0"/>
              </a:rPr>
              <a:t>etc</a:t>
            </a:r>
            <a:r>
              <a:rPr lang="es-CO" sz="2400" dirty="0">
                <a:solidFill>
                  <a:schemeClr val="bg1"/>
                </a:solidFill>
                <a:latin typeface="Calibri" panose="020F0502020204030204" pitchFamily="34" charset="0"/>
              </a:rPr>
              <a:t>). </a:t>
            </a:r>
          </a:p>
          <a:p>
            <a:endParaRPr lang="es-CO" sz="2400" dirty="0">
              <a:solidFill>
                <a:schemeClr val="bg1"/>
              </a:solidFill>
              <a:latin typeface="Calibri" panose="020F0502020204030204" pitchFamily="34" charset="0"/>
            </a:endParaRPr>
          </a:p>
          <a:p>
            <a:r>
              <a:rPr lang="es-CO" sz="2400" dirty="0">
                <a:solidFill>
                  <a:schemeClr val="bg1"/>
                </a:solidFill>
                <a:latin typeface="Calibri" panose="020F0502020204030204" pitchFamily="34" charset="0"/>
              </a:rPr>
              <a:t>Las </a:t>
            </a:r>
            <a:r>
              <a:rPr lang="es-CO" sz="2400" dirty="0" smtClean="0">
                <a:solidFill>
                  <a:schemeClr val="bg1"/>
                </a:solidFill>
                <a:latin typeface="Calibri" panose="020F0502020204030204" pitchFamily="34" charset="0"/>
              </a:rPr>
              <a:t>y los estudiantes nuevos </a:t>
            </a:r>
            <a:r>
              <a:rPr lang="es-CO" sz="2400" dirty="0">
                <a:solidFill>
                  <a:schemeClr val="bg1"/>
                </a:solidFill>
                <a:latin typeface="Calibri" panose="020F0502020204030204" pitchFamily="34" charset="0"/>
              </a:rPr>
              <a:t>tienen como plazo máximo hasta la segunda semana después de la iniciación de clases para portar el uniforme. </a:t>
            </a:r>
            <a:endParaRPr lang="es-CO" sz="2400" dirty="0" smtClean="0">
              <a:solidFill>
                <a:schemeClr val="bg1"/>
              </a:solidFill>
              <a:latin typeface="Calibri" panose="020F0502020204030204" pitchFamily="34" charset="0"/>
            </a:endParaRPr>
          </a:p>
          <a:p>
            <a:endParaRPr lang="es-CO" sz="2400" dirty="0">
              <a:solidFill>
                <a:schemeClr val="bg1"/>
              </a:solidFill>
              <a:latin typeface="Calibri" panose="020F0502020204030204" pitchFamily="34" charset="0"/>
            </a:endParaRPr>
          </a:p>
          <a:p>
            <a:r>
              <a:rPr lang="es-CO" sz="2400" dirty="0">
                <a:solidFill>
                  <a:schemeClr val="bg1"/>
                </a:solidFill>
                <a:latin typeface="Calibri" panose="020F0502020204030204" pitchFamily="34" charset="0"/>
              </a:rPr>
              <a:t>El uniforme es obligatorio en todas las actividades institucionales, según las indicaciones dadas. </a:t>
            </a:r>
            <a:endParaRPr lang="es-CO" sz="2400" dirty="0">
              <a:solidFill>
                <a:schemeClr val="bg1"/>
              </a:solidFill>
            </a:endParaRPr>
          </a:p>
        </p:txBody>
      </p:sp>
    </p:spTree>
    <p:extLst>
      <p:ext uri="{BB962C8B-B14F-4D97-AF65-F5344CB8AC3E}">
        <p14:creationId xmlns:p14="http://schemas.microsoft.com/office/powerpoint/2010/main" val="1133794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b="1" dirty="0">
                <a:solidFill>
                  <a:schemeClr val="bg1"/>
                </a:solidFill>
              </a:rPr>
              <a:t>Uniformes de la </a:t>
            </a:r>
            <a:r>
              <a:rPr lang="es-CO" b="1" dirty="0" err="1">
                <a:solidFill>
                  <a:schemeClr val="bg1"/>
                </a:solidFill>
              </a:rPr>
              <a:t>ied</a:t>
            </a:r>
            <a:r>
              <a:rPr lang="es-CO" b="1" dirty="0">
                <a:solidFill>
                  <a:schemeClr val="bg1"/>
                </a:solidFill>
              </a:rPr>
              <a:t> san José de Sitionuevo magdalena</a:t>
            </a:r>
            <a:endParaRPr lang="es-CO" dirty="0">
              <a:solidFill>
                <a:schemeClr val="bg1"/>
              </a:solidFill>
            </a:endParaRPr>
          </a:p>
        </p:txBody>
      </p:sp>
      <p:sp>
        <p:nvSpPr>
          <p:cNvPr id="5" name="Marcador de texto 4"/>
          <p:cNvSpPr>
            <a:spLocks noGrp="1"/>
          </p:cNvSpPr>
          <p:nvPr>
            <p:ph type="body" idx="1"/>
          </p:nvPr>
        </p:nvSpPr>
        <p:spPr>
          <a:xfrm>
            <a:off x="1141410" y="1896035"/>
            <a:ext cx="4479462" cy="517802"/>
          </a:xfrm>
        </p:spPr>
        <p:txBody>
          <a:bodyPr>
            <a:normAutofit/>
          </a:bodyPr>
          <a:lstStyle/>
          <a:p>
            <a:pPr algn="ctr"/>
            <a:r>
              <a:rPr lang="es-CO" sz="2000" b="1" dirty="0">
                <a:solidFill>
                  <a:schemeClr val="bg1"/>
                </a:solidFill>
              </a:rPr>
              <a:t>Uniforme de Diario </a:t>
            </a:r>
            <a:endParaRPr lang="es-CO" sz="2000" dirty="0"/>
          </a:p>
        </p:txBody>
      </p:sp>
      <p:sp>
        <p:nvSpPr>
          <p:cNvPr id="6" name="Marcador de contenido 5"/>
          <p:cNvSpPr>
            <a:spLocks noGrp="1"/>
          </p:cNvSpPr>
          <p:nvPr>
            <p:ph sz="half" idx="2"/>
          </p:nvPr>
        </p:nvSpPr>
        <p:spPr>
          <a:xfrm>
            <a:off x="618566" y="2581835"/>
            <a:ext cx="5401236" cy="3209363"/>
          </a:xfrm>
        </p:spPr>
        <p:txBody>
          <a:bodyPr/>
          <a:lstStyle/>
          <a:p>
            <a:endParaRPr lang="es-CO" dirty="0"/>
          </a:p>
        </p:txBody>
      </p:sp>
      <p:sp>
        <p:nvSpPr>
          <p:cNvPr id="7" name="Marcador de texto 6"/>
          <p:cNvSpPr>
            <a:spLocks noGrp="1"/>
          </p:cNvSpPr>
          <p:nvPr>
            <p:ph type="body" sz="quarter" idx="3"/>
          </p:nvPr>
        </p:nvSpPr>
        <p:spPr>
          <a:xfrm>
            <a:off x="5862919" y="1896035"/>
            <a:ext cx="5184492" cy="517802"/>
          </a:xfrm>
        </p:spPr>
        <p:txBody>
          <a:bodyPr>
            <a:noAutofit/>
          </a:bodyPr>
          <a:lstStyle/>
          <a:p>
            <a:pPr algn="ctr"/>
            <a:r>
              <a:rPr lang="es-CO" sz="2000" b="1" dirty="0">
                <a:solidFill>
                  <a:schemeClr val="bg1"/>
                </a:solidFill>
              </a:rPr>
              <a:t>Uniforme de Educación Física </a:t>
            </a:r>
            <a:endParaRPr lang="es-CO" sz="2000" dirty="0">
              <a:solidFill>
                <a:schemeClr val="bg1"/>
              </a:solidFill>
            </a:endParaRPr>
          </a:p>
        </p:txBody>
      </p:sp>
      <p:sp>
        <p:nvSpPr>
          <p:cNvPr id="8" name="Marcador de contenido 7"/>
          <p:cNvSpPr>
            <a:spLocks noGrp="1"/>
          </p:cNvSpPr>
          <p:nvPr>
            <p:ph sz="quarter" idx="4"/>
          </p:nvPr>
        </p:nvSpPr>
        <p:spPr>
          <a:xfrm>
            <a:off x="6172199" y="2581835"/>
            <a:ext cx="5392271" cy="3209363"/>
          </a:xfrm>
        </p:spPr>
        <p:txBody>
          <a:bodyPr>
            <a:normAutofit/>
          </a:bodyPr>
          <a:lstStyle/>
          <a:p>
            <a:endParaRPr lang="es-CO" dirty="0"/>
          </a:p>
          <a:p>
            <a:endParaRPr lang="es-CO" sz="1400" dirty="0">
              <a:solidFill>
                <a:schemeClr val="bg1"/>
              </a:solidFill>
            </a:endParaRPr>
          </a:p>
          <a:p>
            <a:endParaRPr lang="es-CO" sz="1400" dirty="0">
              <a:solidFill>
                <a:schemeClr val="bg1"/>
              </a:solidFill>
            </a:endParaRPr>
          </a:p>
          <a:p>
            <a:endParaRPr lang="es-CO" sz="1400" dirty="0">
              <a:solidFill>
                <a:schemeClr val="bg1"/>
              </a:solidFill>
            </a:endParaRPr>
          </a:p>
          <a:p>
            <a:pPr marL="0" indent="0">
              <a:buNone/>
            </a:pPr>
            <a:endParaRPr lang="es-CO" sz="1400" dirty="0">
              <a:solidFill>
                <a:schemeClr val="bg1"/>
              </a:solidFill>
            </a:endParaRPr>
          </a:p>
          <a:p>
            <a:pPr marL="0" indent="0">
              <a:buNone/>
            </a:pPr>
            <a:endParaRPr lang="es-CO" sz="1400" dirty="0">
              <a:solidFill>
                <a:schemeClr val="bg1"/>
              </a:solidFill>
            </a:endParaRPr>
          </a:p>
          <a:p>
            <a:pPr marL="0" indent="0">
              <a:buNone/>
            </a:pPr>
            <a:r>
              <a:rPr lang="es-CO" sz="1400" dirty="0">
                <a:solidFill>
                  <a:schemeClr val="bg1"/>
                </a:solidFill>
              </a:rPr>
              <a:t>El uniforme de Educación Física se usa solamente el día que corresponda según horario o en actividades previamente autorizadas. </a:t>
            </a:r>
          </a:p>
        </p:txBody>
      </p:sp>
    </p:spTree>
    <p:extLst>
      <p:ext uri="{BB962C8B-B14F-4D97-AF65-F5344CB8AC3E}">
        <p14:creationId xmlns:p14="http://schemas.microsoft.com/office/powerpoint/2010/main" val="2640896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250576" y="1643896"/>
            <a:ext cx="9533965" cy="3046988"/>
          </a:xfrm>
          <a:prstGeom prst="rect">
            <a:avLst/>
          </a:prstGeom>
        </p:spPr>
        <p:txBody>
          <a:bodyPr wrap="square">
            <a:spAutoFit/>
          </a:bodyPr>
          <a:lstStyle/>
          <a:p>
            <a:pPr algn="just"/>
            <a:r>
              <a:rPr lang="es-CO" sz="2400" b="1" dirty="0">
                <a:solidFill>
                  <a:schemeClr val="bg1"/>
                </a:solidFill>
                <a:latin typeface="Calibri" panose="020F0502020204030204" pitchFamily="34" charset="0"/>
              </a:rPr>
              <a:t>PARAGRAFO: </a:t>
            </a:r>
            <a:r>
              <a:rPr lang="es-CO" sz="2400" dirty="0" smtClean="0">
                <a:solidFill>
                  <a:schemeClr val="bg1"/>
                </a:solidFill>
                <a:latin typeface="Calibri" panose="020F0502020204030204" pitchFamily="34" charset="0"/>
              </a:rPr>
              <a:t>Las y los </a:t>
            </a:r>
            <a:r>
              <a:rPr lang="es-CO" sz="2400" dirty="0">
                <a:solidFill>
                  <a:schemeClr val="bg1"/>
                </a:solidFill>
                <a:latin typeface="Calibri" panose="020F0502020204030204" pitchFamily="34" charset="0"/>
              </a:rPr>
              <a:t>estudiantes de grado 11° podrán portar </a:t>
            </a:r>
            <a:r>
              <a:rPr lang="es-CO" sz="2400" dirty="0" smtClean="0">
                <a:solidFill>
                  <a:schemeClr val="bg1"/>
                </a:solidFill>
                <a:latin typeface="Calibri" panose="020F0502020204030204" pitchFamily="34" charset="0"/>
              </a:rPr>
              <a:t>uniforme distintivo, </a:t>
            </a:r>
            <a:r>
              <a:rPr lang="es-CO" sz="2400" dirty="0">
                <a:solidFill>
                  <a:schemeClr val="bg1"/>
                </a:solidFill>
                <a:latin typeface="Calibri" panose="020F0502020204030204" pitchFamily="34" charset="0"/>
              </a:rPr>
              <a:t>previa aprobación de los padres de familia; cuyo modelo se acordará al concluir grado 10°, </a:t>
            </a:r>
            <a:r>
              <a:rPr lang="es-CO" sz="2400" dirty="0" smtClean="0">
                <a:solidFill>
                  <a:schemeClr val="bg1"/>
                </a:solidFill>
                <a:latin typeface="Calibri" panose="020F0502020204030204" pitchFamily="34" charset="0"/>
              </a:rPr>
              <a:t>teniendo </a:t>
            </a:r>
            <a:r>
              <a:rPr lang="es-CO" sz="2400" dirty="0">
                <a:solidFill>
                  <a:schemeClr val="bg1"/>
                </a:solidFill>
                <a:latin typeface="Calibri" panose="020F0502020204030204" pitchFamily="34" charset="0"/>
              </a:rPr>
              <a:t>en cuenta el logo institucional, y el de la promoción, una vez sea aprobado su porte y sea unificado el diseño y color, por un 80% de padres y estudiantes por jornada y en conjunto, la propuesta deberá radicarse en el Consejo Directivo, para su correspondiente revisión y aprobación definitiva, siempre y cuando se cumpla con los requerimientos institucionales. </a:t>
            </a:r>
            <a:endParaRPr lang="es-CO" sz="2400" dirty="0">
              <a:solidFill>
                <a:schemeClr val="bg1"/>
              </a:solidFill>
            </a:endParaRPr>
          </a:p>
        </p:txBody>
      </p:sp>
    </p:spTree>
    <p:extLst>
      <p:ext uri="{BB962C8B-B14F-4D97-AF65-F5344CB8AC3E}">
        <p14:creationId xmlns:p14="http://schemas.microsoft.com/office/powerpoint/2010/main" val="17422482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a:solidFill>
                  <a:schemeClr val="bg1"/>
                </a:solidFill>
              </a:rPr>
              <a:t>Artículo 4. Carné y </a:t>
            </a:r>
            <a:r>
              <a:rPr lang="es-CO" b="1" u="sng" dirty="0">
                <a:solidFill>
                  <a:schemeClr val="bg1"/>
                </a:solidFill>
              </a:rPr>
              <a:t>Agenda Institucional</a:t>
            </a:r>
            <a:r>
              <a:rPr lang="es-CO" b="1" dirty="0"/>
              <a:t>. </a:t>
            </a:r>
            <a:endParaRPr lang="es-CO" dirty="0"/>
          </a:p>
        </p:txBody>
      </p:sp>
      <p:sp>
        <p:nvSpPr>
          <p:cNvPr id="3" name="Marcador de contenido 2"/>
          <p:cNvSpPr>
            <a:spLocks noGrp="1"/>
          </p:cNvSpPr>
          <p:nvPr>
            <p:ph sz="half" idx="1"/>
          </p:nvPr>
        </p:nvSpPr>
        <p:spPr/>
        <p:txBody>
          <a:bodyPr/>
          <a:lstStyle/>
          <a:p>
            <a:pPr marL="0" indent="0">
              <a:buNone/>
            </a:pPr>
            <a:r>
              <a:rPr lang="es-CO" dirty="0">
                <a:solidFill>
                  <a:schemeClr val="bg1"/>
                </a:solidFill>
              </a:rPr>
              <a:t>Las y los estudiantes deben portar permanentemente en lugar visible el carné y traer todos los días la Agenda Institucional. </a:t>
            </a:r>
          </a:p>
          <a:p>
            <a:pPr marL="0" indent="0">
              <a:buNone/>
            </a:pPr>
            <a:r>
              <a:rPr lang="es-CO" dirty="0">
                <a:solidFill>
                  <a:schemeClr val="bg1"/>
                </a:solidFill>
              </a:rPr>
              <a:t>Las </a:t>
            </a:r>
            <a:r>
              <a:rPr lang="es-CO" dirty="0" smtClean="0">
                <a:solidFill>
                  <a:schemeClr val="bg1"/>
                </a:solidFill>
              </a:rPr>
              <a:t>y los estudiantes nuevos </a:t>
            </a:r>
            <a:r>
              <a:rPr lang="es-CO" dirty="0">
                <a:solidFill>
                  <a:schemeClr val="bg1"/>
                </a:solidFill>
              </a:rPr>
              <a:t>portarán el carné provisional entregado al efectuar la matrícula. </a:t>
            </a:r>
          </a:p>
        </p:txBody>
      </p:sp>
      <p:sp>
        <p:nvSpPr>
          <p:cNvPr id="4" name="Marcador de contenido 3"/>
          <p:cNvSpPr>
            <a:spLocks noGrp="1"/>
          </p:cNvSpPr>
          <p:nvPr>
            <p:ph sz="half" idx="2"/>
          </p:nvPr>
        </p:nvSpPr>
        <p:spPr/>
        <p:txBody>
          <a:bodyPr/>
          <a:lstStyle/>
          <a:p>
            <a:endParaRPr lang="es-CO"/>
          </a:p>
        </p:txBody>
      </p:sp>
    </p:spTree>
    <p:extLst>
      <p:ext uri="{BB962C8B-B14F-4D97-AF65-F5344CB8AC3E}">
        <p14:creationId xmlns:p14="http://schemas.microsoft.com/office/powerpoint/2010/main" val="3609182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18518"/>
            <a:ext cx="9905998" cy="1075811"/>
          </a:xfrm>
        </p:spPr>
        <p:txBody>
          <a:bodyPr/>
          <a:lstStyle/>
          <a:p>
            <a:pPr algn="ctr"/>
            <a:r>
              <a:rPr lang="es-CO" b="1" dirty="0">
                <a:solidFill>
                  <a:schemeClr val="bg1"/>
                </a:solidFill>
              </a:rPr>
              <a:t>Artículo 5. Horarios </a:t>
            </a:r>
            <a:endParaRPr lang="es-CO" dirty="0">
              <a:solidFill>
                <a:schemeClr val="bg1"/>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1666636128"/>
              </p:ext>
            </p:extLst>
          </p:nvPr>
        </p:nvGraphicFramePr>
        <p:xfrm>
          <a:off x="1250576" y="2043952"/>
          <a:ext cx="9318812" cy="3586756"/>
        </p:xfrm>
        <a:graphic>
          <a:graphicData uri="http://schemas.openxmlformats.org/drawingml/2006/table">
            <a:tbl>
              <a:tblPr firstRow="1" bandRow="1">
                <a:tableStyleId>{5C22544A-7EE6-4342-B048-85BDC9FD1C3A}</a:tableStyleId>
              </a:tblPr>
              <a:tblGrid>
                <a:gridCol w="2329703">
                  <a:extLst>
                    <a:ext uri="{9D8B030D-6E8A-4147-A177-3AD203B41FA5}">
                      <a16:colId xmlns:a16="http://schemas.microsoft.com/office/drawing/2014/main" val="1708110625"/>
                    </a:ext>
                  </a:extLst>
                </a:gridCol>
                <a:gridCol w="2329703">
                  <a:extLst>
                    <a:ext uri="{9D8B030D-6E8A-4147-A177-3AD203B41FA5}">
                      <a16:colId xmlns:a16="http://schemas.microsoft.com/office/drawing/2014/main" val="1347691920"/>
                    </a:ext>
                  </a:extLst>
                </a:gridCol>
                <a:gridCol w="2329703">
                  <a:extLst>
                    <a:ext uri="{9D8B030D-6E8A-4147-A177-3AD203B41FA5}">
                      <a16:colId xmlns:a16="http://schemas.microsoft.com/office/drawing/2014/main" val="396278748"/>
                    </a:ext>
                  </a:extLst>
                </a:gridCol>
                <a:gridCol w="2329703">
                  <a:extLst>
                    <a:ext uri="{9D8B030D-6E8A-4147-A177-3AD203B41FA5}">
                      <a16:colId xmlns:a16="http://schemas.microsoft.com/office/drawing/2014/main" val="3697074636"/>
                    </a:ext>
                  </a:extLst>
                </a:gridCol>
              </a:tblGrid>
              <a:tr h="579505">
                <a:tc>
                  <a:txBody>
                    <a:bodyPr/>
                    <a:lstStyle/>
                    <a:p>
                      <a:r>
                        <a:rPr lang="es-CO" sz="2400" dirty="0"/>
                        <a:t>JORNADA </a:t>
                      </a:r>
                    </a:p>
                  </a:txBody>
                  <a:tcPr/>
                </a:tc>
                <a:tc>
                  <a:txBody>
                    <a:bodyPr/>
                    <a:lstStyle/>
                    <a:p>
                      <a:r>
                        <a:rPr lang="es-CO" sz="2400" dirty="0"/>
                        <a:t>SECCIÓN </a:t>
                      </a:r>
                    </a:p>
                  </a:txBody>
                  <a:tcPr/>
                </a:tc>
                <a:tc>
                  <a:txBody>
                    <a:bodyPr/>
                    <a:lstStyle/>
                    <a:p>
                      <a:r>
                        <a:rPr lang="es-CO" sz="2000" b="1" i="0" u="none" strike="noStrike" kern="1200" baseline="0" dirty="0">
                          <a:solidFill>
                            <a:schemeClr val="lt1"/>
                          </a:solidFill>
                          <a:latin typeface="+mn-lt"/>
                          <a:ea typeface="+mn-ea"/>
                          <a:cs typeface="+mn-cs"/>
                        </a:rPr>
                        <a:t>HORA DE LLEGADA</a:t>
                      </a:r>
                      <a:endParaRPr lang="es-CO" sz="2000" b="0" i="0" u="none" strike="noStrike" kern="1200" baseline="0" dirty="0">
                        <a:solidFill>
                          <a:schemeClr val="lt1"/>
                        </a:solidFill>
                        <a:latin typeface="+mn-lt"/>
                        <a:ea typeface="+mn-ea"/>
                        <a:cs typeface="+mn-cs"/>
                      </a:endParaRPr>
                    </a:p>
                  </a:txBody>
                  <a:tcPr/>
                </a:tc>
                <a:tc>
                  <a:txBody>
                    <a:bodyPr/>
                    <a:lstStyle/>
                    <a:p>
                      <a:r>
                        <a:rPr lang="es-CO" sz="2000" b="1" i="0" u="none" strike="noStrike" kern="1200" baseline="0" dirty="0">
                          <a:solidFill>
                            <a:schemeClr val="lt1"/>
                          </a:solidFill>
                          <a:latin typeface="+mn-lt"/>
                          <a:ea typeface="+mn-ea"/>
                          <a:cs typeface="+mn-cs"/>
                        </a:rPr>
                        <a:t>HORA DE SALIDA </a:t>
                      </a:r>
                      <a:r>
                        <a:rPr lang="es-CO" sz="2000" b="0" i="0" u="none" strike="noStrike" kern="1200" baseline="0" dirty="0">
                          <a:solidFill>
                            <a:schemeClr val="lt1"/>
                          </a:solidFill>
                          <a:latin typeface="+mn-lt"/>
                          <a:ea typeface="+mn-ea"/>
                          <a:cs typeface="+mn-cs"/>
                        </a:rPr>
                        <a:t>	</a:t>
                      </a:r>
                    </a:p>
                    <a:p>
                      <a:endParaRPr lang="es-CO" sz="1800" dirty="0"/>
                    </a:p>
                  </a:txBody>
                  <a:tcPr/>
                </a:tc>
                <a:extLst>
                  <a:ext uri="{0D108BD9-81ED-4DB2-BD59-A6C34878D82A}">
                    <a16:rowId xmlns:a16="http://schemas.microsoft.com/office/drawing/2014/main" val="51905977"/>
                  </a:ext>
                </a:extLst>
              </a:tr>
              <a:tr h="492829">
                <a:tc>
                  <a:txBody>
                    <a:bodyPr/>
                    <a:lstStyle/>
                    <a:p>
                      <a:r>
                        <a:rPr lang="es-CO" dirty="0"/>
                        <a:t>Mañana </a:t>
                      </a:r>
                    </a:p>
                  </a:txBody>
                  <a:tcPr/>
                </a:tc>
                <a:tc>
                  <a:txBody>
                    <a:bodyPr/>
                    <a:lstStyle/>
                    <a:p>
                      <a:r>
                        <a:rPr lang="es-CO" dirty="0"/>
                        <a:t>Preescolar </a:t>
                      </a:r>
                    </a:p>
                  </a:txBody>
                  <a:tcPr/>
                </a:tc>
                <a:tc>
                  <a:txBody>
                    <a:bodyPr/>
                    <a:lstStyle/>
                    <a:p>
                      <a:endParaRPr lang="es-CO"/>
                    </a:p>
                  </a:txBody>
                  <a:tcPr/>
                </a:tc>
                <a:tc>
                  <a:txBody>
                    <a:bodyPr/>
                    <a:lstStyle/>
                    <a:p>
                      <a:endParaRPr lang="es-CO"/>
                    </a:p>
                  </a:txBody>
                  <a:tcPr/>
                </a:tc>
                <a:extLst>
                  <a:ext uri="{0D108BD9-81ED-4DB2-BD59-A6C34878D82A}">
                    <a16:rowId xmlns:a16="http://schemas.microsoft.com/office/drawing/2014/main" val="3237350548"/>
                  </a:ext>
                </a:extLst>
              </a:tr>
              <a:tr h="492829">
                <a:tc>
                  <a:txBody>
                    <a:bodyPr/>
                    <a:lstStyle/>
                    <a:p>
                      <a:endParaRPr lang="es-CO"/>
                    </a:p>
                  </a:txBody>
                  <a:tcPr/>
                </a:tc>
                <a:tc>
                  <a:txBody>
                    <a:bodyPr/>
                    <a:lstStyle/>
                    <a:p>
                      <a:r>
                        <a:rPr lang="es-CO" dirty="0" smtClean="0"/>
                        <a:t>Básica Primaria</a:t>
                      </a:r>
                      <a:endParaRPr lang="es-CO" dirty="0"/>
                    </a:p>
                  </a:txBody>
                  <a:tcPr/>
                </a:tc>
                <a:tc>
                  <a:txBody>
                    <a:bodyPr/>
                    <a:lstStyle/>
                    <a:p>
                      <a:endParaRPr lang="es-CO"/>
                    </a:p>
                  </a:txBody>
                  <a:tcPr/>
                </a:tc>
                <a:tc>
                  <a:txBody>
                    <a:bodyPr/>
                    <a:lstStyle/>
                    <a:p>
                      <a:endParaRPr lang="es-CO"/>
                    </a:p>
                  </a:txBody>
                  <a:tcPr/>
                </a:tc>
                <a:extLst>
                  <a:ext uri="{0D108BD9-81ED-4DB2-BD59-A6C34878D82A}">
                    <a16:rowId xmlns:a16="http://schemas.microsoft.com/office/drawing/2014/main" val="2742731486"/>
                  </a:ext>
                </a:extLst>
              </a:tr>
              <a:tr h="492829">
                <a:tc>
                  <a:txBody>
                    <a:bodyPr/>
                    <a:lstStyle/>
                    <a:p>
                      <a:endParaRPr lang="es-CO"/>
                    </a:p>
                  </a:txBody>
                  <a:tcPr/>
                </a:tc>
                <a:tc>
                  <a:txBody>
                    <a:bodyPr/>
                    <a:lstStyle/>
                    <a:p>
                      <a:r>
                        <a:rPr lang="es-CO" dirty="0" smtClean="0"/>
                        <a:t>Secundaria y Media</a:t>
                      </a:r>
                      <a:endParaRPr lang="es-CO" dirty="0"/>
                    </a:p>
                  </a:txBody>
                  <a:tcPr/>
                </a:tc>
                <a:tc>
                  <a:txBody>
                    <a:bodyPr/>
                    <a:lstStyle/>
                    <a:p>
                      <a:endParaRPr lang="es-CO"/>
                    </a:p>
                  </a:txBody>
                  <a:tcPr/>
                </a:tc>
                <a:tc>
                  <a:txBody>
                    <a:bodyPr/>
                    <a:lstStyle/>
                    <a:p>
                      <a:endParaRPr lang="es-CO"/>
                    </a:p>
                  </a:txBody>
                  <a:tcPr/>
                </a:tc>
                <a:extLst>
                  <a:ext uri="{0D108BD9-81ED-4DB2-BD59-A6C34878D82A}">
                    <a16:rowId xmlns:a16="http://schemas.microsoft.com/office/drawing/2014/main" val="2836730421"/>
                  </a:ext>
                </a:extLst>
              </a:tr>
              <a:tr h="492829">
                <a:tc>
                  <a:txBody>
                    <a:bodyPr/>
                    <a:lstStyle/>
                    <a:p>
                      <a:r>
                        <a:rPr lang="es-CO" dirty="0" smtClean="0"/>
                        <a:t>Tarde </a:t>
                      </a:r>
                      <a:endParaRPr lang="es-CO" dirty="0"/>
                    </a:p>
                  </a:txBody>
                  <a:tcPr/>
                </a:tc>
                <a:tc>
                  <a:txBody>
                    <a:bodyPr/>
                    <a:lstStyle/>
                    <a:p>
                      <a:endParaRPr lang="es-CO" dirty="0"/>
                    </a:p>
                  </a:txBody>
                  <a:tcPr/>
                </a:tc>
                <a:tc>
                  <a:txBody>
                    <a:bodyPr/>
                    <a:lstStyle/>
                    <a:p>
                      <a:endParaRPr lang="es-CO"/>
                    </a:p>
                  </a:txBody>
                  <a:tcPr/>
                </a:tc>
                <a:tc>
                  <a:txBody>
                    <a:bodyPr/>
                    <a:lstStyle/>
                    <a:p>
                      <a:endParaRPr lang="es-CO"/>
                    </a:p>
                  </a:txBody>
                  <a:tcPr/>
                </a:tc>
                <a:extLst>
                  <a:ext uri="{0D108BD9-81ED-4DB2-BD59-A6C34878D82A}">
                    <a16:rowId xmlns:a16="http://schemas.microsoft.com/office/drawing/2014/main" val="2796681123"/>
                  </a:ext>
                </a:extLst>
              </a:tr>
              <a:tr h="492829">
                <a:tc>
                  <a:txBody>
                    <a:bodyPr/>
                    <a:lstStyle/>
                    <a:p>
                      <a:endParaRPr lang="es-CO"/>
                    </a:p>
                  </a:txBody>
                  <a:tcPr/>
                </a:tc>
                <a:tc>
                  <a:txBody>
                    <a:bodyPr/>
                    <a:lstStyle/>
                    <a:p>
                      <a:endParaRPr lang="es-CO" dirty="0"/>
                    </a:p>
                  </a:txBody>
                  <a:tcPr/>
                </a:tc>
                <a:tc>
                  <a:txBody>
                    <a:bodyPr/>
                    <a:lstStyle/>
                    <a:p>
                      <a:endParaRPr lang="es-CO"/>
                    </a:p>
                  </a:txBody>
                  <a:tcPr/>
                </a:tc>
                <a:tc>
                  <a:txBody>
                    <a:bodyPr/>
                    <a:lstStyle/>
                    <a:p>
                      <a:r>
                        <a:rPr lang="es-CO" dirty="0" smtClean="0"/>
                        <a:t>                                    </a:t>
                      </a:r>
                    </a:p>
                    <a:p>
                      <a:endParaRPr lang="es-CO" dirty="0"/>
                    </a:p>
                  </a:txBody>
                  <a:tcPr/>
                </a:tc>
                <a:extLst>
                  <a:ext uri="{0D108BD9-81ED-4DB2-BD59-A6C34878D82A}">
                    <a16:rowId xmlns:a16="http://schemas.microsoft.com/office/drawing/2014/main" val="2509493789"/>
                  </a:ext>
                </a:extLst>
              </a:tr>
            </a:tbl>
          </a:graphicData>
        </a:graphic>
      </p:graphicFrame>
    </p:spTree>
    <p:extLst>
      <p:ext uri="{BB962C8B-B14F-4D97-AF65-F5344CB8AC3E}">
        <p14:creationId xmlns:p14="http://schemas.microsoft.com/office/powerpoint/2010/main" val="1165938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9320" y="380719"/>
            <a:ext cx="9905998" cy="842774"/>
          </a:xfrm>
        </p:spPr>
        <p:txBody>
          <a:bodyPr>
            <a:normAutofit fontScale="90000"/>
          </a:bodyPr>
          <a:lstStyle/>
          <a:p>
            <a:pPr algn="ctr"/>
            <a:r>
              <a:rPr lang="es-CO" b="1" dirty="0">
                <a:solidFill>
                  <a:schemeClr val="bg1"/>
                </a:solidFill>
              </a:rPr>
              <a:t>CAPÍTULO II. </a:t>
            </a:r>
            <a:r>
              <a:rPr lang="es-CO" b="1" dirty="0" smtClean="0">
                <a:solidFill>
                  <a:schemeClr val="bg1"/>
                </a:solidFill>
              </a:rPr>
              <a:t> </a:t>
            </a:r>
            <a:r>
              <a:rPr lang="es-CO" b="1" dirty="0">
                <a:solidFill>
                  <a:schemeClr val="bg1"/>
                </a:solidFill>
              </a:rPr>
              <a:t/>
            </a:r>
            <a:br>
              <a:rPr lang="es-CO" b="1" dirty="0">
                <a:solidFill>
                  <a:schemeClr val="bg1"/>
                </a:solidFill>
              </a:rPr>
            </a:br>
            <a:r>
              <a:rPr lang="es-CO" b="1" dirty="0">
                <a:solidFill>
                  <a:schemeClr val="bg1"/>
                </a:solidFill>
              </a:rPr>
              <a:t>DE LA COMUNICACIÓN Y LOS PROCEDIMIENTOS: </a:t>
            </a:r>
          </a:p>
        </p:txBody>
      </p:sp>
      <p:sp>
        <p:nvSpPr>
          <p:cNvPr id="3" name="Marcador de contenido 2"/>
          <p:cNvSpPr>
            <a:spLocks noGrp="1"/>
          </p:cNvSpPr>
          <p:nvPr>
            <p:ph sz="half" idx="1"/>
          </p:nvPr>
        </p:nvSpPr>
        <p:spPr>
          <a:xfrm>
            <a:off x="533400" y="1455313"/>
            <a:ext cx="7168166" cy="4869287"/>
          </a:xfrm>
        </p:spPr>
        <p:txBody>
          <a:bodyPr>
            <a:normAutofit fontScale="55000" lnSpcReduction="20000"/>
          </a:bodyPr>
          <a:lstStyle/>
          <a:p>
            <a:pPr marL="0" indent="0">
              <a:buNone/>
            </a:pPr>
            <a:r>
              <a:rPr lang="es-CO" sz="2900" b="1" dirty="0">
                <a:solidFill>
                  <a:schemeClr val="bg1"/>
                </a:solidFill>
              </a:rPr>
              <a:t>La comunicación oportuna y eficaz es la base de la convivencia. </a:t>
            </a:r>
          </a:p>
          <a:p>
            <a:r>
              <a:rPr lang="es-CO" sz="2900" b="1" dirty="0">
                <a:solidFill>
                  <a:schemeClr val="bg1"/>
                </a:solidFill>
              </a:rPr>
              <a:t>Artículo 6. Formas de Comunicación. </a:t>
            </a:r>
            <a:r>
              <a:rPr lang="es-CO" sz="2900" b="1" dirty="0" smtClean="0">
                <a:solidFill>
                  <a:schemeClr val="bg1"/>
                </a:solidFill>
              </a:rPr>
              <a:t> </a:t>
            </a:r>
            <a:endParaRPr lang="es-CO" sz="2900" b="1" dirty="0">
              <a:solidFill>
                <a:schemeClr val="bg1"/>
              </a:solidFill>
            </a:endParaRPr>
          </a:p>
          <a:p>
            <a:pPr marL="0" indent="0">
              <a:buNone/>
            </a:pPr>
            <a:r>
              <a:rPr lang="es-CO" sz="2900" b="1" dirty="0">
                <a:solidFill>
                  <a:schemeClr val="bg1"/>
                </a:solidFill>
              </a:rPr>
              <a:t>1. Para efecto de la comunicación el colegio utiliza la agenda, circulares, citaciones, plegables, talleres, foros y reuniones generales de </a:t>
            </a:r>
            <a:r>
              <a:rPr lang="es-CO" sz="2900" b="1" dirty="0" smtClean="0">
                <a:solidFill>
                  <a:schemeClr val="bg1"/>
                </a:solidFill>
              </a:rPr>
              <a:t>periodos </a:t>
            </a:r>
            <a:r>
              <a:rPr lang="es-CO" sz="2900" b="1" dirty="0">
                <a:solidFill>
                  <a:schemeClr val="bg1"/>
                </a:solidFill>
              </a:rPr>
              <a:t>y grados. </a:t>
            </a:r>
            <a:endParaRPr lang="es-CO" sz="2900" b="1" dirty="0" smtClean="0">
              <a:solidFill>
                <a:schemeClr val="bg1"/>
              </a:solidFill>
            </a:endParaRPr>
          </a:p>
          <a:p>
            <a:pPr marL="0" indent="0">
              <a:buNone/>
            </a:pPr>
            <a:r>
              <a:rPr lang="es-CO" sz="2900" b="1" dirty="0" smtClean="0">
                <a:solidFill>
                  <a:schemeClr val="bg1"/>
                </a:solidFill>
              </a:rPr>
              <a:t>2</a:t>
            </a:r>
            <a:r>
              <a:rPr lang="es-CO" sz="2900" b="1" dirty="0">
                <a:solidFill>
                  <a:schemeClr val="bg1"/>
                </a:solidFill>
              </a:rPr>
              <a:t>. La página WEB </a:t>
            </a:r>
            <a:r>
              <a:rPr lang="es-CO" sz="2900" b="1" dirty="0" smtClean="0">
                <a:solidFill>
                  <a:schemeClr val="bg1"/>
                </a:solidFill>
              </a:rPr>
              <a:t>www.colsanjosésitionuevo.edu.co</a:t>
            </a:r>
            <a:r>
              <a:rPr lang="es-CO" sz="2900" b="1" dirty="0">
                <a:solidFill>
                  <a:schemeClr val="bg1"/>
                </a:solidFill>
              </a:rPr>
              <a:t>, link. Comunicación, en la cual aparecen las actividades institucionales e información actualizada sobre la institución. </a:t>
            </a:r>
            <a:endParaRPr lang="es-CO" sz="2900" b="1" dirty="0" smtClean="0">
              <a:solidFill>
                <a:schemeClr val="bg1"/>
              </a:solidFill>
            </a:endParaRPr>
          </a:p>
          <a:p>
            <a:pPr marL="0" indent="0">
              <a:buNone/>
            </a:pPr>
            <a:r>
              <a:rPr lang="es-CO" sz="2900" b="1" dirty="0" smtClean="0">
                <a:solidFill>
                  <a:schemeClr val="bg1"/>
                </a:solidFill>
              </a:rPr>
              <a:t>3</a:t>
            </a:r>
            <a:r>
              <a:rPr lang="es-CO" sz="2900" b="1" dirty="0">
                <a:solidFill>
                  <a:schemeClr val="bg1"/>
                </a:solidFill>
              </a:rPr>
              <a:t>. Atención personalizada a los padres de acuerdo a horarios establecidos. </a:t>
            </a:r>
            <a:endParaRPr lang="es-CO" sz="2900" b="1" dirty="0" smtClean="0">
              <a:solidFill>
                <a:schemeClr val="bg1"/>
              </a:solidFill>
            </a:endParaRPr>
          </a:p>
          <a:p>
            <a:pPr marL="0" indent="0">
              <a:buNone/>
            </a:pPr>
            <a:r>
              <a:rPr lang="es-CO" sz="2900" b="1" dirty="0" smtClean="0">
                <a:solidFill>
                  <a:schemeClr val="bg1"/>
                </a:solidFill>
              </a:rPr>
              <a:t>4</a:t>
            </a:r>
            <a:r>
              <a:rPr lang="es-CO" sz="2900" b="1" dirty="0">
                <a:solidFill>
                  <a:schemeClr val="bg1"/>
                </a:solidFill>
              </a:rPr>
              <a:t>. Solicitud de cita previa por parte de los padres o acudientes a través de la agenda escolar. </a:t>
            </a:r>
            <a:endParaRPr lang="es-CO" sz="2900" b="1" dirty="0" smtClean="0">
              <a:solidFill>
                <a:schemeClr val="bg1"/>
              </a:solidFill>
            </a:endParaRPr>
          </a:p>
          <a:p>
            <a:pPr marL="0" indent="0">
              <a:buNone/>
            </a:pPr>
            <a:r>
              <a:rPr lang="es-CO" sz="2900" b="1" dirty="0" smtClean="0">
                <a:solidFill>
                  <a:schemeClr val="bg1"/>
                </a:solidFill>
              </a:rPr>
              <a:t>5</a:t>
            </a:r>
            <a:r>
              <a:rPr lang="es-CO" sz="2900" b="1" dirty="0">
                <a:solidFill>
                  <a:schemeClr val="bg1"/>
                </a:solidFill>
              </a:rPr>
              <a:t>. Todos los estamentos de la Comunidad educativa se comunican a través de sus representantes al gobierno escolar, reuniones propias, por </a:t>
            </a:r>
            <a:r>
              <a:rPr lang="es-CO" sz="2900" b="1" dirty="0" smtClean="0">
                <a:solidFill>
                  <a:schemeClr val="bg1"/>
                </a:solidFill>
              </a:rPr>
              <a:t>periodos</a:t>
            </a:r>
            <a:r>
              <a:rPr lang="es-CO" sz="2900" b="1" dirty="0">
                <a:solidFill>
                  <a:schemeClr val="bg1"/>
                </a:solidFill>
              </a:rPr>
              <a:t>, áreas, comités y consejos. </a:t>
            </a:r>
            <a:endParaRPr lang="es-CO" sz="2900" b="1" dirty="0" smtClean="0">
              <a:solidFill>
                <a:schemeClr val="bg1"/>
              </a:solidFill>
            </a:endParaRPr>
          </a:p>
          <a:p>
            <a:pPr marL="0" indent="0">
              <a:buNone/>
            </a:pPr>
            <a:r>
              <a:rPr lang="es-CO" sz="2900" b="1" dirty="0" smtClean="0">
                <a:solidFill>
                  <a:schemeClr val="bg1"/>
                </a:solidFill>
              </a:rPr>
              <a:t>6</a:t>
            </a:r>
            <a:r>
              <a:rPr lang="es-CO" sz="2900" b="1" dirty="0">
                <a:solidFill>
                  <a:schemeClr val="bg1"/>
                </a:solidFill>
              </a:rPr>
              <a:t>. Las diferentes dependencias atienden en horarios preestablecidos</a:t>
            </a:r>
            <a:r>
              <a:rPr lang="es-CO" b="1" dirty="0">
                <a:solidFill>
                  <a:schemeClr val="bg1"/>
                </a:solidFill>
              </a:rPr>
              <a:t>.</a:t>
            </a:r>
            <a:r>
              <a:rPr lang="es-CO" dirty="0"/>
              <a:t> </a:t>
            </a:r>
            <a:r>
              <a:rPr lang="es-CO" dirty="0" smtClean="0"/>
              <a:t> </a:t>
            </a:r>
            <a:endParaRPr lang="es-CO" dirty="0"/>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84146" y="2159335"/>
            <a:ext cx="3288239" cy="2966458"/>
          </a:xfrm>
          <a:prstGeom prst="rect">
            <a:avLst/>
          </a:prstGeom>
          <a:ln>
            <a:noFill/>
          </a:ln>
          <a:effectLst>
            <a:softEdge rad="112500"/>
          </a:effectLst>
        </p:spPr>
      </p:pic>
    </p:spTree>
    <p:extLst>
      <p:ext uri="{BB962C8B-B14F-4D97-AF65-F5344CB8AC3E}">
        <p14:creationId xmlns:p14="http://schemas.microsoft.com/office/powerpoint/2010/main" val="3905074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9201" y="257577"/>
            <a:ext cx="9905998" cy="991674"/>
          </a:xfrm>
        </p:spPr>
        <p:txBody>
          <a:bodyPr/>
          <a:lstStyle/>
          <a:p>
            <a:pPr algn="ctr"/>
            <a:r>
              <a:rPr lang="es-CO" b="1" dirty="0">
                <a:solidFill>
                  <a:schemeClr val="bg1"/>
                </a:solidFill>
              </a:rPr>
              <a:t>Artículo 7. Asistencia</a:t>
            </a:r>
          </a:p>
        </p:txBody>
      </p:sp>
      <p:sp>
        <p:nvSpPr>
          <p:cNvPr id="3" name="Marcador de contenido 2"/>
          <p:cNvSpPr>
            <a:spLocks noGrp="1"/>
          </p:cNvSpPr>
          <p:nvPr>
            <p:ph sz="half" idx="1"/>
          </p:nvPr>
        </p:nvSpPr>
        <p:spPr>
          <a:xfrm>
            <a:off x="685800" y="1339403"/>
            <a:ext cx="7131676" cy="4451797"/>
          </a:xfrm>
        </p:spPr>
        <p:txBody>
          <a:bodyPr>
            <a:normAutofit fontScale="85000" lnSpcReduction="20000"/>
          </a:bodyPr>
          <a:lstStyle/>
          <a:p>
            <a:pPr marL="0" indent="0">
              <a:buNone/>
            </a:pPr>
            <a:r>
              <a:rPr lang="es-CO" dirty="0" smtClean="0"/>
              <a:t> </a:t>
            </a:r>
            <a:r>
              <a:rPr lang="es-CO" b="1" dirty="0" smtClean="0">
                <a:solidFill>
                  <a:schemeClr val="bg1"/>
                </a:solidFill>
              </a:rPr>
              <a:t>Retardos</a:t>
            </a:r>
            <a:r>
              <a:rPr lang="es-CO" b="1" dirty="0">
                <a:solidFill>
                  <a:schemeClr val="bg1"/>
                </a:solidFill>
              </a:rPr>
              <a:t>:  Se considera retardo cuando la estudiante llega después del horario establecido por la Institución, en las diferentes horas de clase. El Director de Grupo hace seguimiento  semanal al número de retardos del estudiante, registrándolos en Agenda y Planilla de Asistencia y Convivencia. </a:t>
            </a:r>
          </a:p>
          <a:p>
            <a:pPr marL="0" indent="0">
              <a:buNone/>
            </a:pPr>
            <a:r>
              <a:rPr lang="es-CO" b="1" dirty="0">
                <a:solidFill>
                  <a:schemeClr val="bg1"/>
                </a:solidFill>
              </a:rPr>
              <a:t>Al quinto retardo se hace citación de acudiente para firmar el compromiso correspondiente. Si después de esta citación persisten  los retardos se aplican los procedimientos contemplados en el capítulo de  las acciones formativas y correctivas: conducto regular, debido proceso y mediación. </a:t>
            </a:r>
          </a:p>
          <a:p>
            <a:pPr marL="0" indent="0">
              <a:buNone/>
            </a:pPr>
            <a:r>
              <a:rPr lang="es-CO" b="1" dirty="0">
                <a:solidFill>
                  <a:schemeClr val="bg1"/>
                </a:solidFill>
              </a:rPr>
              <a:t>Las estudiantes que hacen Práctica Empresarial o Servicio Social deben ajustar los horarios de la misma, para cumplir con el horario normal de clases. </a:t>
            </a: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283253" y="1798725"/>
            <a:ext cx="3006612" cy="3294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44406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55881" y="808384"/>
            <a:ext cx="9905999" cy="5155094"/>
          </a:xfrm>
        </p:spPr>
        <p:txBody>
          <a:bodyPr>
            <a:normAutofit fontScale="32500" lnSpcReduction="20000"/>
          </a:bodyPr>
          <a:lstStyle/>
          <a:p>
            <a:pPr marL="0" indent="0" algn="ctr">
              <a:buNone/>
            </a:pPr>
            <a:r>
              <a:rPr lang="es-ES" sz="9800" b="1" dirty="0">
                <a:solidFill>
                  <a:schemeClr val="bg1"/>
                </a:solidFill>
              </a:rPr>
              <a:t>INSTITUCIÓN EDUCATIVA DEPARTAMENTAL SAN JOSÉ  DE SITIONUEVO- MAGDALENA</a:t>
            </a:r>
            <a:endParaRPr lang="es-CO" sz="9800" dirty="0">
              <a:solidFill>
                <a:schemeClr val="bg1"/>
              </a:solidFill>
            </a:endParaRPr>
          </a:p>
          <a:p>
            <a:pPr marL="0" indent="0" algn="ctr">
              <a:buNone/>
            </a:pPr>
            <a:endParaRPr lang="es-CO" sz="11200" dirty="0">
              <a:solidFill>
                <a:schemeClr val="bg1"/>
              </a:solidFill>
            </a:endParaRPr>
          </a:p>
          <a:p>
            <a:pPr marL="0" indent="0" algn="ctr">
              <a:buNone/>
            </a:pPr>
            <a:r>
              <a:rPr lang="es-ES" sz="11200" dirty="0">
                <a:solidFill>
                  <a:schemeClr val="bg1"/>
                </a:solidFill>
              </a:rPr>
              <a:t>Niveles de Educación Preescolar, Básica: Primaria y  Secundaria Media Académica </a:t>
            </a:r>
            <a:endParaRPr lang="es-CO" sz="11200" dirty="0">
              <a:solidFill>
                <a:schemeClr val="bg1"/>
              </a:solidFill>
            </a:endParaRPr>
          </a:p>
          <a:p>
            <a:pPr algn="ctr"/>
            <a:endParaRPr lang="es-CO" sz="11200" dirty="0">
              <a:solidFill>
                <a:schemeClr val="bg1"/>
              </a:solidFill>
            </a:endParaRPr>
          </a:p>
          <a:p>
            <a:pPr marL="0" indent="0" algn="ctr">
              <a:buNone/>
            </a:pPr>
            <a:r>
              <a:rPr lang="es-ES" sz="11200" dirty="0">
                <a:solidFill>
                  <a:schemeClr val="bg1"/>
                </a:solidFill>
              </a:rPr>
              <a:t>Rectora:  Nuris Judith Domínguez Mendoza</a:t>
            </a:r>
            <a:endParaRPr lang="es-CO" sz="11200" dirty="0">
              <a:solidFill>
                <a:schemeClr val="bg1"/>
              </a:solidFill>
            </a:endParaRPr>
          </a:p>
          <a:p>
            <a:endParaRPr lang="es-CO" dirty="0"/>
          </a:p>
        </p:txBody>
      </p:sp>
    </p:spTree>
    <p:extLst>
      <p:ext uri="{BB962C8B-B14F-4D97-AF65-F5344CB8AC3E}">
        <p14:creationId xmlns:p14="http://schemas.microsoft.com/office/powerpoint/2010/main" val="20892036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283335"/>
            <a:ext cx="9905998" cy="1197735"/>
          </a:xfrm>
        </p:spPr>
        <p:txBody>
          <a:bodyPr>
            <a:normAutofit/>
          </a:bodyPr>
          <a:lstStyle/>
          <a:p>
            <a:pPr algn="ctr"/>
            <a:r>
              <a:rPr lang="es-CO" b="1" dirty="0">
                <a:solidFill>
                  <a:schemeClr val="bg1"/>
                </a:solidFill>
              </a:rPr>
              <a:t>Artículo 8.  Justificaciones. </a:t>
            </a:r>
            <a:br>
              <a:rPr lang="es-CO" b="1" dirty="0">
                <a:solidFill>
                  <a:schemeClr val="bg1"/>
                </a:solidFill>
              </a:rPr>
            </a:br>
            <a:endParaRPr lang="es-CO" b="1" dirty="0">
              <a:solidFill>
                <a:schemeClr val="bg1"/>
              </a:solidFill>
            </a:endParaRPr>
          </a:p>
        </p:txBody>
      </p:sp>
      <p:sp>
        <p:nvSpPr>
          <p:cNvPr id="3" name="Marcador de contenido 2"/>
          <p:cNvSpPr>
            <a:spLocks noGrp="1"/>
          </p:cNvSpPr>
          <p:nvPr>
            <p:ph sz="half" idx="1"/>
          </p:nvPr>
        </p:nvSpPr>
        <p:spPr>
          <a:xfrm>
            <a:off x="642258" y="1236373"/>
            <a:ext cx="6128656" cy="4957598"/>
          </a:xfrm>
        </p:spPr>
        <p:txBody>
          <a:bodyPr>
            <a:normAutofit fontScale="77500" lnSpcReduction="20000"/>
          </a:bodyPr>
          <a:lstStyle/>
          <a:p>
            <a:pPr marL="0" indent="0">
              <a:buNone/>
            </a:pPr>
            <a:r>
              <a:rPr lang="es-CO" b="1" dirty="0" smtClean="0">
                <a:solidFill>
                  <a:schemeClr val="bg1"/>
                </a:solidFill>
              </a:rPr>
              <a:t>Se </a:t>
            </a:r>
            <a:r>
              <a:rPr lang="es-CO" b="1" dirty="0">
                <a:solidFill>
                  <a:schemeClr val="bg1"/>
                </a:solidFill>
              </a:rPr>
              <a:t>presentan en la Coordinación </a:t>
            </a:r>
            <a:r>
              <a:rPr lang="es-CO" b="1" dirty="0" smtClean="0">
                <a:solidFill>
                  <a:schemeClr val="bg1"/>
                </a:solidFill>
              </a:rPr>
              <a:t>al </a:t>
            </a:r>
            <a:r>
              <a:rPr lang="es-CO" b="1" dirty="0">
                <a:solidFill>
                  <a:schemeClr val="bg1"/>
                </a:solidFill>
              </a:rPr>
              <a:t>día siguiente de la falla o ausencia, como se especifica a continuación. </a:t>
            </a:r>
          </a:p>
          <a:p>
            <a:pPr marL="457200" indent="-457200">
              <a:buAutoNum type="alphaLcPeriod"/>
            </a:pPr>
            <a:r>
              <a:rPr lang="es-CO" b="1" dirty="0" smtClean="0">
                <a:solidFill>
                  <a:schemeClr val="bg1"/>
                </a:solidFill>
              </a:rPr>
              <a:t>Cuando </a:t>
            </a:r>
            <a:r>
              <a:rPr lang="es-CO" b="1" dirty="0">
                <a:solidFill>
                  <a:schemeClr val="bg1"/>
                </a:solidFill>
              </a:rPr>
              <a:t>la inasistencia sea de uno o dos días, se presenta comunicación en la agenda institucional, con los soportes correspondientes</a:t>
            </a:r>
            <a:r>
              <a:rPr lang="es-CO" b="1" dirty="0" smtClean="0">
                <a:solidFill>
                  <a:schemeClr val="bg1"/>
                </a:solidFill>
              </a:rPr>
              <a:t>.</a:t>
            </a:r>
          </a:p>
          <a:p>
            <a:pPr marL="457200" indent="-457200">
              <a:buAutoNum type="alphaLcPeriod"/>
            </a:pPr>
            <a:r>
              <a:rPr lang="es-CO" b="1" dirty="0" smtClean="0">
                <a:solidFill>
                  <a:schemeClr val="bg1"/>
                </a:solidFill>
              </a:rPr>
              <a:t>Cuando </a:t>
            </a:r>
            <a:r>
              <a:rPr lang="es-CO" b="1" dirty="0">
                <a:solidFill>
                  <a:schemeClr val="bg1"/>
                </a:solidFill>
              </a:rPr>
              <a:t>la ausencia es por más de dos días, se debe presentar personalmente el padre de familia o  acudiente  con el soporte correspondiente. </a:t>
            </a:r>
            <a:endParaRPr lang="es-CO" b="1" dirty="0" smtClean="0">
              <a:solidFill>
                <a:schemeClr val="bg1"/>
              </a:solidFill>
            </a:endParaRPr>
          </a:p>
          <a:p>
            <a:pPr marL="457200" indent="-457200">
              <a:buAutoNum type="alphaLcPeriod"/>
            </a:pPr>
            <a:r>
              <a:rPr lang="es-CO" b="1" dirty="0" smtClean="0">
                <a:solidFill>
                  <a:schemeClr val="bg1"/>
                </a:solidFill>
              </a:rPr>
              <a:t>En </a:t>
            </a:r>
            <a:r>
              <a:rPr lang="es-CO" b="1" dirty="0">
                <a:solidFill>
                  <a:schemeClr val="bg1"/>
                </a:solidFill>
              </a:rPr>
              <a:t>caso de incapacidad médica mayor a 2 días o calamidad doméstica, o situación justificada, el padre de familia debe comunicarlo a </a:t>
            </a:r>
            <a:r>
              <a:rPr lang="es-CO" b="1" dirty="0" smtClean="0">
                <a:solidFill>
                  <a:schemeClr val="bg1"/>
                </a:solidFill>
              </a:rPr>
              <a:t>coordinación </a:t>
            </a:r>
            <a:r>
              <a:rPr lang="es-CO" b="1" dirty="0">
                <a:solidFill>
                  <a:schemeClr val="bg1"/>
                </a:solidFill>
              </a:rPr>
              <a:t>al comienzo de la misma,   presentando el soporte correspondiente.  </a:t>
            </a:r>
            <a:endParaRPr lang="es-CO" b="1" dirty="0" smtClean="0">
              <a:solidFill>
                <a:schemeClr val="bg1"/>
              </a:solidFill>
            </a:endParaRPr>
          </a:p>
          <a:p>
            <a:pPr marL="457200" indent="-457200">
              <a:buAutoNum type="alphaLcPeriod"/>
            </a:pPr>
            <a:r>
              <a:rPr lang="es-CO" b="1" dirty="0" smtClean="0">
                <a:solidFill>
                  <a:schemeClr val="bg1"/>
                </a:solidFill>
              </a:rPr>
              <a:t>La </a:t>
            </a:r>
            <a:r>
              <a:rPr lang="es-CO" b="1" dirty="0">
                <a:solidFill>
                  <a:schemeClr val="bg1"/>
                </a:solidFill>
              </a:rPr>
              <a:t>excusa se expide cuando la estudiante se reintegre a sus actividades normales. </a:t>
            </a:r>
          </a:p>
          <a:p>
            <a:endParaRPr lang="es-CO" b="1" dirty="0">
              <a:solidFill>
                <a:schemeClr val="bg1"/>
              </a:solidFill>
            </a:endParaRP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911521" y="1669937"/>
            <a:ext cx="3135890" cy="3541714"/>
          </a:xfrm>
          <a:prstGeom prst="rect">
            <a:avLst/>
          </a:prstGeom>
          <a:ln>
            <a:noFill/>
          </a:ln>
          <a:effectLst>
            <a:softEdge rad="112500"/>
          </a:effectLst>
        </p:spPr>
      </p:pic>
    </p:spTree>
    <p:extLst>
      <p:ext uri="{BB962C8B-B14F-4D97-AF65-F5344CB8AC3E}">
        <p14:creationId xmlns:p14="http://schemas.microsoft.com/office/powerpoint/2010/main" val="31861300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407372"/>
            <a:ext cx="9905998" cy="841879"/>
          </a:xfrm>
        </p:spPr>
        <p:txBody>
          <a:bodyPr/>
          <a:lstStyle/>
          <a:p>
            <a:pPr algn="ctr"/>
            <a:r>
              <a:rPr lang="es-CO" b="1" dirty="0">
                <a:solidFill>
                  <a:schemeClr val="bg1"/>
                </a:solidFill>
              </a:rPr>
              <a:t> PARAGRAFOS: </a:t>
            </a:r>
          </a:p>
        </p:txBody>
      </p:sp>
      <p:sp>
        <p:nvSpPr>
          <p:cNvPr id="3" name="Marcador de contenido 2"/>
          <p:cNvSpPr>
            <a:spLocks noGrp="1"/>
          </p:cNvSpPr>
          <p:nvPr>
            <p:ph sz="half" idx="1"/>
          </p:nvPr>
        </p:nvSpPr>
        <p:spPr>
          <a:xfrm>
            <a:off x="674914" y="1520934"/>
            <a:ext cx="5906190" cy="4270266"/>
          </a:xfrm>
        </p:spPr>
        <p:txBody>
          <a:bodyPr>
            <a:noAutofit/>
          </a:bodyPr>
          <a:lstStyle/>
          <a:p>
            <a:pPr marL="0" indent="0">
              <a:buNone/>
            </a:pPr>
            <a:r>
              <a:rPr lang="es-CO" sz="1800" b="1" dirty="0" smtClean="0">
                <a:solidFill>
                  <a:schemeClr val="bg1"/>
                </a:solidFill>
              </a:rPr>
              <a:t>1. La excusa dada por la Coordinación debe presentarse a los profesores de las diferentes asignaturas en la primera clase siguiente a su ausencia, de lo contrario pierde validez. </a:t>
            </a:r>
          </a:p>
          <a:p>
            <a:pPr marL="0" indent="0">
              <a:buNone/>
            </a:pPr>
            <a:r>
              <a:rPr lang="es-CO" sz="1800" b="1" dirty="0" smtClean="0">
                <a:solidFill>
                  <a:schemeClr val="bg1"/>
                </a:solidFill>
              </a:rPr>
              <a:t>2. La y los estudiantes que completen el 25% de inasistencia injustificada en una asignatura la reprueba. (Ver SIEE). </a:t>
            </a:r>
          </a:p>
          <a:p>
            <a:pPr marL="0" indent="0">
              <a:buNone/>
            </a:pPr>
            <a:r>
              <a:rPr lang="es-CO" sz="1800" b="1" dirty="0" smtClean="0">
                <a:solidFill>
                  <a:schemeClr val="bg1"/>
                </a:solidFill>
              </a:rPr>
              <a:t>3</a:t>
            </a:r>
            <a:r>
              <a:rPr lang="es-CO" sz="1800" b="1" dirty="0">
                <a:solidFill>
                  <a:schemeClr val="bg1"/>
                </a:solidFill>
              </a:rPr>
              <a:t>. La inasistencia por más de tres días a la Práctica Empresarial es motivo de pérdida de la asignatura. </a:t>
            </a:r>
          </a:p>
          <a:p>
            <a:pPr marL="0" indent="0">
              <a:buNone/>
            </a:pPr>
            <a:r>
              <a:rPr lang="es-CO" sz="1800" b="1" dirty="0">
                <a:solidFill>
                  <a:schemeClr val="bg1"/>
                </a:solidFill>
              </a:rPr>
              <a:t>4. Las justificaciones aceptadas por la Institución son básicamente la incapacidad soportada con registro médico válido y la calamidad doméstica. </a:t>
            </a:r>
          </a:p>
          <a:p>
            <a:pPr marL="0" indent="0">
              <a:buNone/>
            </a:pPr>
            <a:endParaRPr lang="es-CO" sz="1800" b="1" dirty="0">
              <a:solidFill>
                <a:schemeClr val="bg1"/>
              </a:solidFill>
            </a:endParaRPr>
          </a:p>
        </p:txBody>
      </p:sp>
      <p:pic>
        <p:nvPicPr>
          <p:cNvPr id="6" name="Marcador de contenido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67739" y="1894422"/>
            <a:ext cx="3541712" cy="3265714"/>
          </a:xfrm>
          <a:prstGeom prst="rect">
            <a:avLst/>
          </a:prstGeom>
          <a:ln>
            <a:noFill/>
          </a:ln>
          <a:effectLst>
            <a:softEdge rad="112500"/>
          </a:effectLst>
        </p:spPr>
      </p:pic>
    </p:spTree>
    <p:extLst>
      <p:ext uri="{BB962C8B-B14F-4D97-AF65-F5344CB8AC3E}">
        <p14:creationId xmlns:p14="http://schemas.microsoft.com/office/powerpoint/2010/main" val="8682917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167426"/>
            <a:ext cx="9905998" cy="1004551"/>
          </a:xfrm>
        </p:spPr>
        <p:txBody>
          <a:bodyPr/>
          <a:lstStyle/>
          <a:p>
            <a:pPr algn="ctr"/>
            <a:r>
              <a:rPr lang="es-CO" b="1" dirty="0">
                <a:solidFill>
                  <a:schemeClr val="bg1"/>
                </a:solidFill>
              </a:rPr>
              <a:t>Artículo 9. Permisos. </a:t>
            </a:r>
          </a:p>
        </p:txBody>
      </p:sp>
      <p:sp>
        <p:nvSpPr>
          <p:cNvPr id="3" name="Marcador de contenido 2"/>
          <p:cNvSpPr>
            <a:spLocks noGrp="1"/>
          </p:cNvSpPr>
          <p:nvPr>
            <p:ph sz="half" idx="1"/>
          </p:nvPr>
        </p:nvSpPr>
        <p:spPr>
          <a:xfrm>
            <a:off x="612818" y="1171977"/>
            <a:ext cx="7475114" cy="5035640"/>
          </a:xfrm>
        </p:spPr>
        <p:txBody>
          <a:bodyPr>
            <a:noAutofit/>
          </a:bodyPr>
          <a:lstStyle/>
          <a:p>
            <a:pPr marL="0" indent="0">
              <a:buNone/>
            </a:pPr>
            <a:r>
              <a:rPr lang="es-CO" sz="1400" b="1" dirty="0" smtClean="0">
                <a:solidFill>
                  <a:schemeClr val="bg1"/>
                </a:solidFill>
              </a:rPr>
              <a:t>Se </a:t>
            </a:r>
            <a:r>
              <a:rPr lang="es-CO" sz="1400" b="1" dirty="0">
                <a:solidFill>
                  <a:schemeClr val="bg1"/>
                </a:solidFill>
              </a:rPr>
              <a:t>tramitan en </a:t>
            </a:r>
            <a:r>
              <a:rPr lang="es-CO" sz="1400" b="1" dirty="0" smtClean="0">
                <a:solidFill>
                  <a:schemeClr val="bg1"/>
                </a:solidFill>
              </a:rPr>
              <a:t>Coordinación </a:t>
            </a:r>
            <a:r>
              <a:rPr lang="es-CO" sz="1400" b="1" dirty="0">
                <a:solidFill>
                  <a:schemeClr val="bg1"/>
                </a:solidFill>
              </a:rPr>
              <a:t>así: </a:t>
            </a:r>
          </a:p>
          <a:p>
            <a:pPr marL="457200" indent="-457200">
              <a:buAutoNum type="alphaLcPeriod"/>
            </a:pPr>
            <a:r>
              <a:rPr lang="es-CO" sz="1400" b="1" dirty="0" smtClean="0">
                <a:solidFill>
                  <a:schemeClr val="bg1"/>
                </a:solidFill>
              </a:rPr>
              <a:t>Para </a:t>
            </a:r>
            <a:r>
              <a:rPr lang="es-CO" sz="1400" b="1" dirty="0">
                <a:solidFill>
                  <a:schemeClr val="bg1"/>
                </a:solidFill>
              </a:rPr>
              <a:t>transitar dentro de la institución en horas de clase, la estudiante debe tener la tarjeta de circulación que le entregará el docente que le ha autorizado el permiso.  </a:t>
            </a:r>
            <a:endParaRPr lang="es-CO" sz="1400" b="1" dirty="0" smtClean="0">
              <a:solidFill>
                <a:schemeClr val="bg1"/>
              </a:solidFill>
            </a:endParaRPr>
          </a:p>
          <a:p>
            <a:pPr marL="457200" indent="-457200">
              <a:buAutoNum type="alphaLcPeriod"/>
            </a:pPr>
            <a:r>
              <a:rPr lang="es-CO" sz="1400" b="1" dirty="0" smtClean="0">
                <a:solidFill>
                  <a:schemeClr val="bg1"/>
                </a:solidFill>
              </a:rPr>
              <a:t>Para </a:t>
            </a:r>
            <a:r>
              <a:rPr lang="es-CO" sz="1400" b="1" dirty="0">
                <a:solidFill>
                  <a:schemeClr val="bg1"/>
                </a:solidFill>
              </a:rPr>
              <a:t>salir de la Institución es obligatorio que la estudiante esté  acompañada del padre, madre o acudiente.   Se registra en el libro correspondiente y se expide autorización escrita  para presentarla en portería. (</a:t>
            </a:r>
            <a:r>
              <a:rPr lang="es-CO" sz="1400" b="1" dirty="0" smtClean="0">
                <a:solidFill>
                  <a:schemeClr val="bg1"/>
                </a:solidFill>
              </a:rPr>
              <a:t>Coordinación).</a:t>
            </a:r>
          </a:p>
          <a:p>
            <a:pPr marL="457200" indent="-457200">
              <a:buAutoNum type="alphaLcPeriod"/>
            </a:pPr>
            <a:r>
              <a:rPr lang="es-CO" sz="1400" b="1" dirty="0" smtClean="0">
                <a:solidFill>
                  <a:schemeClr val="bg1"/>
                </a:solidFill>
              </a:rPr>
              <a:t>La </a:t>
            </a:r>
            <a:r>
              <a:rPr lang="es-CO" sz="1400" b="1" dirty="0">
                <a:solidFill>
                  <a:schemeClr val="bg1"/>
                </a:solidFill>
              </a:rPr>
              <a:t>estudiante que tiene contra jornada puede salir de la institución a tomar su almuerzo o por otra razón,  únicamente con autorización escrita por el padre de familia o acudiente, quien asume toda responsabilidad; autorización que debe contar con el aval de la </a:t>
            </a:r>
            <a:r>
              <a:rPr lang="es-CO" sz="1400" b="1" dirty="0" smtClean="0">
                <a:solidFill>
                  <a:schemeClr val="bg1"/>
                </a:solidFill>
              </a:rPr>
              <a:t>Coordinación</a:t>
            </a:r>
          </a:p>
          <a:p>
            <a:pPr marL="457200" indent="-457200">
              <a:buAutoNum type="alphaLcPeriod"/>
            </a:pPr>
            <a:r>
              <a:rPr lang="es-CO" sz="1400" b="1" dirty="0" smtClean="0">
                <a:solidFill>
                  <a:schemeClr val="bg1"/>
                </a:solidFill>
              </a:rPr>
              <a:t> </a:t>
            </a:r>
            <a:r>
              <a:rPr lang="es-CO" sz="1400" b="1" dirty="0">
                <a:solidFill>
                  <a:schemeClr val="bg1"/>
                </a:solidFill>
              </a:rPr>
              <a:t>Para la  permanencia en jornada diferente, con el carné respectivo la estudiante debe presentar la solicitud de los padres, con el visto bueno del profesor, para verificar la necesidad  y  autorizar si lo amerita. Dicha autorización debe contar con el aval de las coordinaciones de ambas jornadas. </a:t>
            </a:r>
            <a:endParaRPr lang="es-CO" sz="1400" b="1" dirty="0" smtClean="0">
              <a:solidFill>
                <a:schemeClr val="bg1"/>
              </a:solidFill>
            </a:endParaRPr>
          </a:p>
          <a:p>
            <a:pPr marL="457200" indent="-457200">
              <a:buAutoNum type="alphaLcPeriod"/>
            </a:pPr>
            <a:r>
              <a:rPr lang="es-CO" sz="1400" b="1" dirty="0" smtClean="0">
                <a:solidFill>
                  <a:schemeClr val="bg1"/>
                </a:solidFill>
              </a:rPr>
              <a:t>Para </a:t>
            </a:r>
            <a:r>
              <a:rPr lang="es-CO" sz="1400" b="1" dirty="0">
                <a:solidFill>
                  <a:schemeClr val="bg1"/>
                </a:solidFill>
              </a:rPr>
              <a:t>portar uniforme diferente al que corresponde por caso fortuito, debe presentar comunicación escrita en la agenda Institucional firmada por los padres, y contar con el aval de Coordinación. </a:t>
            </a: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92552" y="1963109"/>
            <a:ext cx="3296557" cy="3123633"/>
          </a:xfrm>
          <a:prstGeom prst="rect">
            <a:avLst/>
          </a:prstGeom>
          <a:ln>
            <a:noFill/>
          </a:ln>
          <a:effectLst>
            <a:softEdge rad="112500"/>
          </a:effectLst>
        </p:spPr>
      </p:pic>
    </p:spTree>
    <p:extLst>
      <p:ext uri="{BB962C8B-B14F-4D97-AF65-F5344CB8AC3E}">
        <p14:creationId xmlns:p14="http://schemas.microsoft.com/office/powerpoint/2010/main" val="23802054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381000"/>
            <a:ext cx="9905998" cy="1273629"/>
          </a:xfrm>
        </p:spPr>
        <p:txBody>
          <a:bodyPr>
            <a:normAutofit/>
          </a:bodyPr>
          <a:lstStyle/>
          <a:p>
            <a:pPr algn="ctr"/>
            <a:r>
              <a:rPr lang="es-CO" sz="2800" b="1" dirty="0">
                <a:solidFill>
                  <a:schemeClr val="bg1"/>
                </a:solidFill>
              </a:rPr>
              <a:t>Artículo 10. Presentación de quejas y reclamos </a:t>
            </a:r>
          </a:p>
        </p:txBody>
      </p:sp>
      <p:sp>
        <p:nvSpPr>
          <p:cNvPr id="3" name="Marcador de contenido 2"/>
          <p:cNvSpPr>
            <a:spLocks noGrp="1"/>
          </p:cNvSpPr>
          <p:nvPr>
            <p:ph sz="half" idx="1"/>
          </p:nvPr>
        </p:nvSpPr>
        <p:spPr>
          <a:xfrm>
            <a:off x="359230" y="1654629"/>
            <a:ext cx="6131722" cy="4441371"/>
          </a:xfrm>
        </p:spPr>
        <p:txBody>
          <a:bodyPr>
            <a:normAutofit fontScale="70000" lnSpcReduction="20000"/>
          </a:bodyPr>
          <a:lstStyle/>
          <a:p>
            <a:pPr marL="0" indent="0">
              <a:buNone/>
            </a:pPr>
            <a:r>
              <a:rPr lang="es-CO" b="1" dirty="0" smtClean="0">
                <a:solidFill>
                  <a:schemeClr val="bg1"/>
                </a:solidFill>
              </a:rPr>
              <a:t>Las </a:t>
            </a:r>
            <a:r>
              <a:rPr lang="es-CO" b="1" dirty="0">
                <a:solidFill>
                  <a:schemeClr val="bg1"/>
                </a:solidFill>
              </a:rPr>
              <a:t>estudiantes o padres </a:t>
            </a:r>
            <a:r>
              <a:rPr lang="es-CO" b="1" dirty="0" smtClean="0">
                <a:solidFill>
                  <a:schemeClr val="bg1"/>
                </a:solidFill>
              </a:rPr>
              <a:t>de familia </a:t>
            </a:r>
            <a:r>
              <a:rPr lang="es-CO" b="1" dirty="0">
                <a:solidFill>
                  <a:schemeClr val="bg1"/>
                </a:solidFill>
              </a:rPr>
              <a:t>pueden presentar quejas verbales o escritas; o hacer reclamos, en forma respetuosa y oportuna siguiendo siempre el conducto regular, el cual se establece de la siguiente manera: </a:t>
            </a:r>
          </a:p>
          <a:p>
            <a:r>
              <a:rPr lang="es-CO" b="1" dirty="0">
                <a:solidFill>
                  <a:schemeClr val="bg1"/>
                </a:solidFill>
              </a:rPr>
              <a:t>Situación Académica o </a:t>
            </a:r>
            <a:r>
              <a:rPr lang="es-CO" b="1" dirty="0" smtClean="0">
                <a:solidFill>
                  <a:schemeClr val="bg1"/>
                </a:solidFill>
              </a:rPr>
              <a:t>Convivencia</a:t>
            </a:r>
          </a:p>
          <a:p>
            <a:r>
              <a:rPr lang="es-CO" b="1" dirty="0" smtClean="0">
                <a:solidFill>
                  <a:schemeClr val="bg1"/>
                </a:solidFill>
              </a:rPr>
              <a:t>Docente </a:t>
            </a:r>
            <a:r>
              <a:rPr lang="es-CO" b="1" dirty="0">
                <a:solidFill>
                  <a:schemeClr val="bg1"/>
                </a:solidFill>
              </a:rPr>
              <a:t>de la asignatura, que conoce la </a:t>
            </a:r>
            <a:r>
              <a:rPr lang="es-CO" b="1" dirty="0" smtClean="0">
                <a:solidFill>
                  <a:schemeClr val="bg1"/>
                </a:solidFill>
              </a:rPr>
              <a:t>situación.  </a:t>
            </a:r>
          </a:p>
          <a:p>
            <a:r>
              <a:rPr lang="es-CO" b="1" dirty="0" smtClean="0">
                <a:solidFill>
                  <a:schemeClr val="bg1"/>
                </a:solidFill>
              </a:rPr>
              <a:t>Director </a:t>
            </a:r>
            <a:r>
              <a:rPr lang="es-CO" b="1" dirty="0">
                <a:solidFill>
                  <a:schemeClr val="bg1"/>
                </a:solidFill>
              </a:rPr>
              <a:t>de grupo o jefe de área, intervención de orientación. </a:t>
            </a:r>
            <a:endParaRPr lang="es-CO" b="1" dirty="0" smtClean="0">
              <a:solidFill>
                <a:schemeClr val="bg1"/>
              </a:solidFill>
            </a:endParaRPr>
          </a:p>
          <a:p>
            <a:r>
              <a:rPr lang="es-CO" b="1" dirty="0" smtClean="0">
                <a:solidFill>
                  <a:schemeClr val="bg1"/>
                </a:solidFill>
              </a:rPr>
              <a:t>Comité </a:t>
            </a:r>
            <a:r>
              <a:rPr lang="es-CO" b="1" dirty="0">
                <a:solidFill>
                  <a:schemeClr val="bg1"/>
                </a:solidFill>
              </a:rPr>
              <a:t>de Evaluación y </a:t>
            </a:r>
            <a:r>
              <a:rPr lang="es-CO" b="1" dirty="0" smtClean="0">
                <a:solidFill>
                  <a:schemeClr val="bg1"/>
                </a:solidFill>
              </a:rPr>
              <a:t>Promoción. </a:t>
            </a:r>
          </a:p>
          <a:p>
            <a:r>
              <a:rPr lang="es-CO" b="1" dirty="0" smtClean="0">
                <a:solidFill>
                  <a:schemeClr val="bg1"/>
                </a:solidFill>
              </a:rPr>
              <a:t>Consejo </a:t>
            </a:r>
            <a:r>
              <a:rPr lang="es-CO" b="1" dirty="0">
                <a:solidFill>
                  <a:schemeClr val="bg1"/>
                </a:solidFill>
              </a:rPr>
              <a:t>Académico, o Comité Escolar de Convivencia </a:t>
            </a:r>
            <a:r>
              <a:rPr lang="es-CO" b="1" dirty="0" smtClean="0">
                <a:solidFill>
                  <a:schemeClr val="bg1"/>
                </a:solidFill>
              </a:rPr>
              <a:t>Sanjoseista, </a:t>
            </a:r>
            <a:r>
              <a:rPr lang="es-CO" b="1" dirty="0">
                <a:solidFill>
                  <a:schemeClr val="bg1"/>
                </a:solidFill>
              </a:rPr>
              <a:t>según el caso.  </a:t>
            </a:r>
            <a:endParaRPr lang="es-CO" b="1" dirty="0" smtClean="0">
              <a:solidFill>
                <a:schemeClr val="bg1"/>
              </a:solidFill>
            </a:endParaRPr>
          </a:p>
          <a:p>
            <a:r>
              <a:rPr lang="es-CO" b="1" dirty="0" smtClean="0">
                <a:solidFill>
                  <a:schemeClr val="bg1"/>
                </a:solidFill>
              </a:rPr>
              <a:t>Consejo </a:t>
            </a:r>
            <a:r>
              <a:rPr lang="es-CO" b="1" dirty="0">
                <a:solidFill>
                  <a:schemeClr val="bg1"/>
                </a:solidFill>
              </a:rPr>
              <a:t>Directivo </a:t>
            </a:r>
            <a:endParaRPr lang="es-CO" b="1" dirty="0" smtClean="0">
              <a:solidFill>
                <a:schemeClr val="bg1"/>
              </a:solidFill>
            </a:endParaRPr>
          </a:p>
          <a:p>
            <a:r>
              <a:rPr lang="es-CO" b="1" dirty="0" smtClean="0">
                <a:solidFill>
                  <a:schemeClr val="bg1"/>
                </a:solidFill>
              </a:rPr>
              <a:t>Rectoría</a:t>
            </a:r>
            <a:r>
              <a:rPr lang="es-CO" b="1" dirty="0">
                <a:solidFill>
                  <a:schemeClr val="bg1"/>
                </a:solidFill>
              </a:rPr>
              <a:t>. </a:t>
            </a: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72347" y="1798728"/>
            <a:ext cx="4717353" cy="3541712"/>
          </a:xfrm>
          <a:prstGeom prst="rect">
            <a:avLst/>
          </a:prstGeom>
          <a:ln>
            <a:noFill/>
          </a:ln>
          <a:effectLst>
            <a:softEdge rad="112500"/>
          </a:effectLst>
        </p:spPr>
      </p:pic>
    </p:spTree>
    <p:extLst>
      <p:ext uri="{BB962C8B-B14F-4D97-AF65-F5344CB8AC3E}">
        <p14:creationId xmlns:p14="http://schemas.microsoft.com/office/powerpoint/2010/main" val="23492064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solidFill>
                  <a:schemeClr val="bg1"/>
                </a:solidFill>
              </a:rPr>
              <a:t>Artículo 11.  Presentación de descargos</a:t>
            </a:r>
            <a:r>
              <a:rPr lang="es-CO" dirty="0"/>
              <a:t>. </a:t>
            </a:r>
            <a:br>
              <a:rPr lang="es-CO" dirty="0"/>
            </a:br>
            <a:endParaRPr lang="es-CO" dirty="0"/>
          </a:p>
        </p:txBody>
      </p:sp>
      <p:sp>
        <p:nvSpPr>
          <p:cNvPr id="3" name="Marcador de contenido 2"/>
          <p:cNvSpPr>
            <a:spLocks noGrp="1"/>
          </p:cNvSpPr>
          <p:nvPr>
            <p:ph sz="half" idx="1"/>
          </p:nvPr>
        </p:nvSpPr>
        <p:spPr>
          <a:xfrm>
            <a:off x="1390918" y="2097088"/>
            <a:ext cx="4628881" cy="3694112"/>
          </a:xfrm>
        </p:spPr>
        <p:txBody>
          <a:bodyPr>
            <a:normAutofit/>
          </a:bodyPr>
          <a:lstStyle/>
          <a:p>
            <a:pPr marL="0" indent="0">
              <a:buNone/>
            </a:pPr>
            <a:r>
              <a:rPr lang="es-CO" b="1" dirty="0" smtClean="0">
                <a:solidFill>
                  <a:schemeClr val="bg1"/>
                </a:solidFill>
              </a:rPr>
              <a:t>Los </a:t>
            </a:r>
            <a:r>
              <a:rPr lang="es-CO" b="1" dirty="0">
                <a:solidFill>
                  <a:schemeClr val="bg1"/>
                </a:solidFill>
              </a:rPr>
              <a:t>miembros de la comunidad educativa pueden presentar sus descargos en un plazo de tres (3) días hábiles ante la autoridad competente, siguiendo el conducto regular enunciado en el artículo anterior. </a:t>
            </a: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42364" y="2354666"/>
            <a:ext cx="3305432" cy="2685256"/>
          </a:xfrm>
          <a:prstGeom prst="rect">
            <a:avLst/>
          </a:prstGeom>
          <a:ln>
            <a:noFill/>
          </a:ln>
          <a:effectLst>
            <a:softEdge rad="112500"/>
          </a:effectLst>
        </p:spPr>
      </p:pic>
    </p:spTree>
    <p:extLst>
      <p:ext uri="{BB962C8B-B14F-4D97-AF65-F5344CB8AC3E}">
        <p14:creationId xmlns:p14="http://schemas.microsoft.com/office/powerpoint/2010/main" val="1616996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O" dirty="0">
                <a:solidFill>
                  <a:schemeClr val="bg1"/>
                </a:solidFill>
              </a:rPr>
              <a:t>Artículo 12.  Rutas de atención en situaciones  especiales.  </a:t>
            </a:r>
            <a:r>
              <a:rPr lang="es-CO" dirty="0"/>
              <a:t/>
            </a:r>
            <a:br>
              <a:rPr lang="es-CO" dirty="0"/>
            </a:br>
            <a:r>
              <a:rPr lang="es-CO" dirty="0"/>
              <a:t> </a:t>
            </a:r>
          </a:p>
        </p:txBody>
      </p:sp>
      <p:sp>
        <p:nvSpPr>
          <p:cNvPr id="3" name="Marcador de contenido 2"/>
          <p:cNvSpPr>
            <a:spLocks noGrp="1"/>
          </p:cNvSpPr>
          <p:nvPr>
            <p:ph sz="half" idx="1"/>
          </p:nvPr>
        </p:nvSpPr>
        <p:spPr>
          <a:xfrm>
            <a:off x="639134" y="1790163"/>
            <a:ext cx="5259390" cy="4365937"/>
          </a:xfrm>
        </p:spPr>
        <p:txBody>
          <a:bodyPr>
            <a:normAutofit fontScale="70000" lnSpcReduction="20000"/>
          </a:bodyPr>
          <a:lstStyle/>
          <a:p>
            <a:pPr marL="0" indent="0">
              <a:buNone/>
            </a:pPr>
            <a:r>
              <a:rPr lang="es-CO" b="1" dirty="0" smtClean="0">
                <a:solidFill>
                  <a:schemeClr val="bg1"/>
                </a:solidFill>
              </a:rPr>
              <a:t>En </a:t>
            </a:r>
            <a:r>
              <a:rPr lang="es-CO" b="1" dirty="0">
                <a:solidFill>
                  <a:schemeClr val="bg1"/>
                </a:solidFill>
              </a:rPr>
              <a:t>cuanto es conocido el caso de una menor en riesgo o situación irregular, se realiza la valoración, se remite a la institución pertinente para apoyar, acompañar, identificar los responsables  y  hacer  seguimiento al proceso. </a:t>
            </a:r>
            <a:endParaRPr lang="es-CO" b="1" dirty="0" smtClean="0">
              <a:solidFill>
                <a:schemeClr val="bg1"/>
              </a:solidFill>
            </a:endParaRPr>
          </a:p>
          <a:p>
            <a:pPr>
              <a:buFont typeface="Wingdings" panose="05000000000000000000" pitchFamily="2" charset="2"/>
              <a:buChar char="v"/>
            </a:pPr>
            <a:r>
              <a:rPr lang="es-CO" b="1" dirty="0" smtClean="0">
                <a:solidFill>
                  <a:schemeClr val="bg1"/>
                </a:solidFill>
              </a:rPr>
              <a:t>Ruta </a:t>
            </a:r>
            <a:r>
              <a:rPr lang="es-CO" b="1" dirty="0">
                <a:solidFill>
                  <a:schemeClr val="bg1"/>
                </a:solidFill>
              </a:rPr>
              <a:t>de atención en caso de accidente escolar. </a:t>
            </a:r>
          </a:p>
          <a:p>
            <a:pPr marL="0" indent="0">
              <a:buNone/>
            </a:pPr>
            <a:r>
              <a:rPr lang="es-CO" b="1" dirty="0">
                <a:solidFill>
                  <a:schemeClr val="bg1"/>
                </a:solidFill>
              </a:rPr>
              <a:t>Una vez que un docente detecte que un estudiante ha sufrido un accidente (hecho violento, visible, externo, imprevisto, repentino e independiente de la voluntad del estudiante), informa a la Coordinación </a:t>
            </a:r>
            <a:r>
              <a:rPr lang="es-CO" b="1" dirty="0" smtClean="0">
                <a:solidFill>
                  <a:schemeClr val="bg1"/>
                </a:solidFill>
              </a:rPr>
              <a:t>de la </a:t>
            </a:r>
            <a:r>
              <a:rPr lang="es-CO" b="1" dirty="0">
                <a:solidFill>
                  <a:schemeClr val="bg1"/>
                </a:solidFill>
              </a:rPr>
              <a:t>sede respectiva, en caso de emergencia se llama a la línea </a:t>
            </a:r>
            <a:r>
              <a:rPr lang="es-CO" b="1" dirty="0" smtClean="0">
                <a:solidFill>
                  <a:schemeClr val="bg1"/>
                </a:solidFill>
              </a:rPr>
              <a:t>(57) 54146151 Hospital Local de Sitionuevo, para </a:t>
            </a:r>
            <a:r>
              <a:rPr lang="es-CO" b="1" dirty="0">
                <a:solidFill>
                  <a:schemeClr val="bg1"/>
                </a:solidFill>
              </a:rPr>
              <a:t>solicitar ambulancia. El docente avisa al padre de familia, diligencia en el sistema de la SED el reporte de accidente </a:t>
            </a:r>
            <a:r>
              <a:rPr lang="es-CO" b="1" dirty="0" smtClean="0">
                <a:solidFill>
                  <a:schemeClr val="bg1"/>
                </a:solidFill>
              </a:rPr>
              <a:t>escolar.</a:t>
            </a:r>
            <a:endParaRPr lang="es-CO" b="1" dirty="0">
              <a:solidFill>
                <a:schemeClr val="bg1"/>
              </a:solidFill>
            </a:endParaRPr>
          </a:p>
        </p:txBody>
      </p:sp>
      <p:pic>
        <p:nvPicPr>
          <p:cNvPr id="7" name="Marcador de contenido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89243" y="1790163"/>
            <a:ext cx="3567448" cy="31961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779138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218942"/>
            <a:ext cx="9905998" cy="1275008"/>
          </a:xfrm>
        </p:spPr>
        <p:txBody>
          <a:bodyPr>
            <a:normAutofit fontScale="90000"/>
          </a:bodyPr>
          <a:lstStyle/>
          <a:p>
            <a:r>
              <a:rPr lang="es-CO" dirty="0">
                <a:solidFill>
                  <a:schemeClr val="bg1"/>
                </a:solidFill>
              </a:rPr>
              <a:t>Ruta de atención a casos de estudiantes con Necesidades Educativas Especiales (NEE). </a:t>
            </a:r>
            <a:r>
              <a:rPr lang="es-CO" dirty="0"/>
              <a:t/>
            </a:r>
            <a:br>
              <a:rPr lang="es-CO" dirty="0"/>
            </a:br>
            <a:endParaRPr lang="es-CO" dirty="0"/>
          </a:p>
        </p:txBody>
      </p:sp>
      <p:sp>
        <p:nvSpPr>
          <p:cNvPr id="3" name="Marcador de contenido 2"/>
          <p:cNvSpPr>
            <a:spLocks noGrp="1"/>
          </p:cNvSpPr>
          <p:nvPr>
            <p:ph sz="half" idx="1"/>
          </p:nvPr>
        </p:nvSpPr>
        <p:spPr>
          <a:xfrm>
            <a:off x="450762" y="1313646"/>
            <a:ext cx="5453128" cy="5035639"/>
          </a:xfrm>
        </p:spPr>
        <p:txBody>
          <a:bodyPr>
            <a:noAutofit/>
          </a:bodyPr>
          <a:lstStyle/>
          <a:p>
            <a:pPr marL="457200" indent="-457200">
              <a:buAutoNum type="arabicPeriod"/>
            </a:pPr>
            <a:r>
              <a:rPr lang="es-CO" sz="1400" b="1" dirty="0" smtClean="0">
                <a:solidFill>
                  <a:schemeClr val="bg1"/>
                </a:solidFill>
              </a:rPr>
              <a:t>Detección </a:t>
            </a:r>
            <a:r>
              <a:rPr lang="es-CO" sz="1400" b="1" dirty="0">
                <a:solidFill>
                  <a:schemeClr val="bg1"/>
                </a:solidFill>
              </a:rPr>
              <a:t>por parte del docente de la NEE. </a:t>
            </a:r>
            <a:endParaRPr lang="es-CO" sz="1400" b="1" dirty="0" smtClean="0">
              <a:solidFill>
                <a:schemeClr val="bg1"/>
              </a:solidFill>
            </a:endParaRPr>
          </a:p>
          <a:p>
            <a:pPr marL="457200" indent="-457200">
              <a:buAutoNum type="arabicPeriod"/>
            </a:pPr>
            <a:r>
              <a:rPr lang="es-CO" sz="1400" b="1" dirty="0" smtClean="0">
                <a:solidFill>
                  <a:schemeClr val="bg1"/>
                </a:solidFill>
              </a:rPr>
              <a:t>Remisión </a:t>
            </a:r>
            <a:r>
              <a:rPr lang="es-CO" sz="1400" b="1" dirty="0">
                <a:solidFill>
                  <a:schemeClr val="bg1"/>
                </a:solidFill>
              </a:rPr>
              <a:t>escrita a Orientación a través de formato correspondiente</a:t>
            </a:r>
            <a:r>
              <a:rPr lang="es-CO" sz="1400" b="1" dirty="0" smtClean="0">
                <a:solidFill>
                  <a:schemeClr val="bg1"/>
                </a:solidFill>
              </a:rPr>
              <a:t>.</a:t>
            </a:r>
          </a:p>
          <a:p>
            <a:pPr marL="457200" indent="-457200">
              <a:buAutoNum type="arabicPeriod"/>
            </a:pPr>
            <a:r>
              <a:rPr lang="es-CO" sz="1400" b="1" dirty="0" smtClean="0">
                <a:solidFill>
                  <a:schemeClr val="bg1"/>
                </a:solidFill>
              </a:rPr>
              <a:t> </a:t>
            </a:r>
            <a:r>
              <a:rPr lang="es-CO" sz="1400" b="1" dirty="0">
                <a:solidFill>
                  <a:schemeClr val="bg1"/>
                </a:solidFill>
              </a:rPr>
              <a:t>Entrevista con </a:t>
            </a:r>
            <a:r>
              <a:rPr lang="es-CO" sz="1400" b="1" dirty="0" smtClean="0">
                <a:solidFill>
                  <a:schemeClr val="bg1"/>
                </a:solidFill>
              </a:rPr>
              <a:t>la o el </a:t>
            </a:r>
            <a:r>
              <a:rPr lang="es-CO" sz="1400" b="1" dirty="0">
                <a:solidFill>
                  <a:schemeClr val="bg1"/>
                </a:solidFill>
              </a:rPr>
              <a:t>estudiante para realizar valoración psicopedagógica por parte de la orientadora correspondiente. </a:t>
            </a:r>
            <a:endParaRPr lang="es-CO" sz="1400" b="1" dirty="0" smtClean="0">
              <a:solidFill>
                <a:schemeClr val="bg1"/>
              </a:solidFill>
            </a:endParaRPr>
          </a:p>
          <a:p>
            <a:pPr marL="457200" indent="-457200">
              <a:buAutoNum type="arabicPeriod"/>
            </a:pPr>
            <a:r>
              <a:rPr lang="es-CO" sz="1400" b="1" dirty="0" smtClean="0">
                <a:solidFill>
                  <a:schemeClr val="bg1"/>
                </a:solidFill>
              </a:rPr>
              <a:t>Aplicación </a:t>
            </a:r>
            <a:r>
              <a:rPr lang="es-CO" sz="1400" b="1" dirty="0">
                <a:solidFill>
                  <a:schemeClr val="bg1"/>
                </a:solidFill>
              </a:rPr>
              <a:t>de prueba Tamiz</a:t>
            </a:r>
            <a:r>
              <a:rPr lang="es-CO" sz="1400" b="1" dirty="0" smtClean="0">
                <a:solidFill>
                  <a:schemeClr val="bg1"/>
                </a:solidFill>
              </a:rPr>
              <a:t>.</a:t>
            </a:r>
          </a:p>
          <a:p>
            <a:pPr marL="457200" indent="-457200">
              <a:buAutoNum type="arabicPeriod"/>
            </a:pPr>
            <a:r>
              <a:rPr lang="es-CO" sz="1400" b="1" dirty="0" smtClean="0">
                <a:solidFill>
                  <a:schemeClr val="bg1"/>
                </a:solidFill>
              </a:rPr>
              <a:t> Citación </a:t>
            </a:r>
            <a:r>
              <a:rPr lang="es-CO" sz="1400" b="1" dirty="0">
                <a:solidFill>
                  <a:schemeClr val="bg1"/>
                </a:solidFill>
              </a:rPr>
              <a:t>al padre de familia para informarle la situación y participación en el manejo del caso. </a:t>
            </a:r>
            <a:endParaRPr lang="es-CO" sz="1400" b="1" dirty="0" smtClean="0">
              <a:solidFill>
                <a:schemeClr val="bg1"/>
              </a:solidFill>
            </a:endParaRPr>
          </a:p>
          <a:p>
            <a:pPr marL="457200" indent="-457200">
              <a:buAutoNum type="arabicPeriod"/>
            </a:pPr>
            <a:r>
              <a:rPr lang="es-CO" sz="1400" b="1" dirty="0" smtClean="0">
                <a:solidFill>
                  <a:schemeClr val="bg1"/>
                </a:solidFill>
              </a:rPr>
              <a:t>Remisión </a:t>
            </a:r>
            <a:r>
              <a:rPr lang="es-CO" sz="1400" b="1" dirty="0">
                <a:solidFill>
                  <a:schemeClr val="bg1"/>
                </a:solidFill>
              </a:rPr>
              <a:t>del caso al sector de Salud para el respectivo diagnóstico y tratamiento requerido</a:t>
            </a:r>
            <a:r>
              <a:rPr lang="es-CO" sz="1400" b="1" dirty="0" smtClean="0">
                <a:solidFill>
                  <a:schemeClr val="bg1"/>
                </a:solidFill>
              </a:rPr>
              <a:t>.</a:t>
            </a:r>
          </a:p>
          <a:p>
            <a:pPr marL="457200" indent="-457200">
              <a:buAutoNum type="arabicPeriod"/>
            </a:pPr>
            <a:r>
              <a:rPr lang="es-CO" sz="1400" b="1" dirty="0" smtClean="0">
                <a:solidFill>
                  <a:schemeClr val="bg1"/>
                </a:solidFill>
              </a:rPr>
              <a:t> </a:t>
            </a:r>
            <a:r>
              <a:rPr lang="es-CO" sz="1400" b="1" dirty="0">
                <a:solidFill>
                  <a:schemeClr val="bg1"/>
                </a:solidFill>
              </a:rPr>
              <a:t>Los resultados y recomendaciones serán socializadas con el director de curso, para el adecuado manejo del caso</a:t>
            </a:r>
            <a:r>
              <a:rPr lang="es-CO" sz="1400" b="1" dirty="0" smtClean="0">
                <a:solidFill>
                  <a:schemeClr val="bg1"/>
                </a:solidFill>
              </a:rPr>
              <a:t>.</a:t>
            </a:r>
          </a:p>
          <a:p>
            <a:pPr marL="457200" indent="-457200">
              <a:buAutoNum type="arabicPeriod"/>
            </a:pPr>
            <a:r>
              <a:rPr lang="es-CO" sz="1400" b="1" dirty="0" smtClean="0">
                <a:solidFill>
                  <a:schemeClr val="bg1"/>
                </a:solidFill>
              </a:rPr>
              <a:t> </a:t>
            </a:r>
            <a:r>
              <a:rPr lang="es-CO" sz="1400" b="1" dirty="0">
                <a:solidFill>
                  <a:schemeClr val="bg1"/>
                </a:solidFill>
              </a:rPr>
              <a:t>Diseño de currículo flexible por docente de área o tutor. </a:t>
            </a:r>
            <a:r>
              <a:rPr lang="es-CO" sz="1400" b="1" dirty="0" smtClean="0">
                <a:solidFill>
                  <a:schemeClr val="bg1"/>
                </a:solidFill>
              </a:rPr>
              <a:t> </a:t>
            </a:r>
            <a:endParaRPr lang="es-CO" sz="1400" b="1" dirty="0">
              <a:solidFill>
                <a:schemeClr val="bg1"/>
              </a:solidFill>
            </a:endParaRPr>
          </a:p>
          <a:p>
            <a:pPr marL="0" indent="0">
              <a:buNone/>
            </a:pPr>
            <a:endParaRPr lang="es-CO" sz="1400" dirty="0"/>
          </a:p>
          <a:p>
            <a:r>
              <a:rPr lang="es-CO" sz="1400" dirty="0" smtClean="0"/>
              <a:t> </a:t>
            </a:r>
            <a:endParaRPr lang="es-CO" sz="1400" dirty="0"/>
          </a:p>
        </p:txBody>
      </p:sp>
      <p:pic>
        <p:nvPicPr>
          <p:cNvPr id="8" name="Marcador de contenido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5952" y="1622739"/>
            <a:ext cx="4299118" cy="3273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265129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O" dirty="0">
                <a:solidFill>
                  <a:schemeClr val="bg1"/>
                </a:solidFill>
              </a:rPr>
              <a:t>Ruta de atención a casos de estudiantes con necesidades educativas transitorias (NET)</a:t>
            </a:r>
          </a:p>
        </p:txBody>
      </p:sp>
      <p:sp>
        <p:nvSpPr>
          <p:cNvPr id="3" name="Marcador de contenido 2"/>
          <p:cNvSpPr>
            <a:spLocks noGrp="1"/>
          </p:cNvSpPr>
          <p:nvPr>
            <p:ph sz="half" idx="1"/>
          </p:nvPr>
        </p:nvSpPr>
        <p:spPr>
          <a:xfrm>
            <a:off x="450761" y="1957589"/>
            <a:ext cx="6168979" cy="4250028"/>
          </a:xfrm>
        </p:spPr>
        <p:txBody>
          <a:bodyPr>
            <a:normAutofit fontScale="62500" lnSpcReduction="20000"/>
          </a:bodyPr>
          <a:lstStyle/>
          <a:p>
            <a:pPr marL="0" indent="0">
              <a:buNone/>
            </a:pPr>
            <a:r>
              <a:rPr lang="es-CO" b="1" dirty="0" smtClean="0">
                <a:solidFill>
                  <a:schemeClr val="bg1"/>
                </a:solidFill>
              </a:rPr>
              <a:t>1</a:t>
            </a:r>
            <a:r>
              <a:rPr lang="es-CO" b="1" dirty="0">
                <a:solidFill>
                  <a:schemeClr val="bg1"/>
                </a:solidFill>
              </a:rPr>
              <a:t>. Remisión por parte de la persona que identifica la situación o a quien el estudiante se dirige. </a:t>
            </a:r>
            <a:endParaRPr lang="es-CO" b="1" dirty="0" smtClean="0">
              <a:solidFill>
                <a:schemeClr val="bg1"/>
              </a:solidFill>
            </a:endParaRPr>
          </a:p>
          <a:p>
            <a:pPr marL="0" indent="0">
              <a:buNone/>
            </a:pPr>
            <a:r>
              <a:rPr lang="es-CO" b="1" dirty="0" smtClean="0">
                <a:solidFill>
                  <a:schemeClr val="bg1"/>
                </a:solidFill>
              </a:rPr>
              <a:t>2. </a:t>
            </a:r>
            <a:r>
              <a:rPr lang="es-CO" b="1" dirty="0">
                <a:solidFill>
                  <a:schemeClr val="bg1"/>
                </a:solidFill>
              </a:rPr>
              <a:t>Remisión a Docente titular</a:t>
            </a:r>
            <a:r>
              <a:rPr lang="es-CO" b="1" dirty="0" smtClean="0">
                <a:solidFill>
                  <a:schemeClr val="bg1"/>
                </a:solidFill>
              </a:rPr>
              <a:t>.</a:t>
            </a:r>
          </a:p>
          <a:p>
            <a:pPr marL="0" indent="0">
              <a:buNone/>
            </a:pPr>
            <a:r>
              <a:rPr lang="es-CO" b="1" dirty="0" smtClean="0">
                <a:solidFill>
                  <a:schemeClr val="bg1"/>
                </a:solidFill>
              </a:rPr>
              <a:t> </a:t>
            </a:r>
            <a:r>
              <a:rPr lang="es-CO" b="1" dirty="0">
                <a:solidFill>
                  <a:schemeClr val="bg1"/>
                </a:solidFill>
              </a:rPr>
              <a:t>3. Charla con el estudiante y sus padres o acudientes</a:t>
            </a:r>
            <a:r>
              <a:rPr lang="es-CO" b="1" dirty="0" smtClean="0">
                <a:solidFill>
                  <a:schemeClr val="bg1"/>
                </a:solidFill>
              </a:rPr>
              <a:t>.</a:t>
            </a:r>
          </a:p>
          <a:p>
            <a:pPr marL="0" indent="0">
              <a:buNone/>
            </a:pPr>
            <a:r>
              <a:rPr lang="es-CO" b="1" dirty="0" smtClean="0">
                <a:solidFill>
                  <a:schemeClr val="bg1"/>
                </a:solidFill>
              </a:rPr>
              <a:t>4</a:t>
            </a:r>
            <a:r>
              <a:rPr lang="es-CO" b="1" dirty="0">
                <a:solidFill>
                  <a:schemeClr val="bg1"/>
                </a:solidFill>
              </a:rPr>
              <a:t>. Remisión a orientación.  </a:t>
            </a:r>
            <a:endParaRPr lang="es-CO" b="1" dirty="0" smtClean="0">
              <a:solidFill>
                <a:schemeClr val="bg1"/>
              </a:solidFill>
            </a:endParaRPr>
          </a:p>
          <a:p>
            <a:pPr marL="0" indent="0">
              <a:buNone/>
            </a:pPr>
            <a:r>
              <a:rPr lang="es-CO" b="1" dirty="0" smtClean="0">
                <a:solidFill>
                  <a:schemeClr val="bg1"/>
                </a:solidFill>
              </a:rPr>
              <a:t>5</a:t>
            </a:r>
            <a:r>
              <a:rPr lang="es-CO" b="1" dirty="0">
                <a:solidFill>
                  <a:schemeClr val="bg1"/>
                </a:solidFill>
              </a:rPr>
              <a:t>. Aplicación de prueba Tamiz. </a:t>
            </a:r>
            <a:endParaRPr lang="es-CO" b="1" dirty="0" smtClean="0">
              <a:solidFill>
                <a:schemeClr val="bg1"/>
              </a:solidFill>
            </a:endParaRPr>
          </a:p>
          <a:p>
            <a:pPr marL="0" indent="0">
              <a:buNone/>
            </a:pPr>
            <a:r>
              <a:rPr lang="es-CO" b="1" dirty="0" smtClean="0">
                <a:solidFill>
                  <a:schemeClr val="bg1"/>
                </a:solidFill>
              </a:rPr>
              <a:t>6</a:t>
            </a:r>
            <a:r>
              <a:rPr lang="es-CO" b="1" dirty="0">
                <a:solidFill>
                  <a:schemeClr val="bg1"/>
                </a:solidFill>
              </a:rPr>
              <a:t>. Diseño de currículo flexible por docente de área o tutor. </a:t>
            </a:r>
            <a:endParaRPr lang="es-CO" b="1" dirty="0" smtClean="0">
              <a:solidFill>
                <a:schemeClr val="bg1"/>
              </a:solidFill>
            </a:endParaRPr>
          </a:p>
          <a:p>
            <a:pPr marL="0" indent="0">
              <a:buNone/>
            </a:pPr>
            <a:r>
              <a:rPr lang="es-CO" b="1" dirty="0" smtClean="0">
                <a:solidFill>
                  <a:schemeClr val="bg1"/>
                </a:solidFill>
              </a:rPr>
              <a:t>7</a:t>
            </a:r>
            <a:r>
              <a:rPr lang="es-CO" b="1" dirty="0">
                <a:solidFill>
                  <a:schemeClr val="bg1"/>
                </a:solidFill>
              </a:rPr>
              <a:t>. Estudiante y padres reciben orientación y apoyo pedagógico</a:t>
            </a:r>
            <a:r>
              <a:rPr lang="es-CO" b="1" dirty="0" smtClean="0">
                <a:solidFill>
                  <a:schemeClr val="bg1"/>
                </a:solidFill>
              </a:rPr>
              <a:t>.</a:t>
            </a:r>
          </a:p>
          <a:p>
            <a:pPr marL="0" indent="0">
              <a:buNone/>
            </a:pPr>
            <a:r>
              <a:rPr lang="es-CO" b="1" dirty="0" smtClean="0">
                <a:solidFill>
                  <a:schemeClr val="bg1"/>
                </a:solidFill>
              </a:rPr>
              <a:t> </a:t>
            </a:r>
            <a:r>
              <a:rPr lang="es-CO" b="1" dirty="0">
                <a:solidFill>
                  <a:schemeClr val="bg1"/>
                </a:solidFill>
              </a:rPr>
              <a:t>8. Si la situación de NET mejora se continúa con el seguimiento por parte del docente titular y el de área. </a:t>
            </a:r>
            <a:endParaRPr lang="es-CO" b="1" dirty="0" smtClean="0">
              <a:solidFill>
                <a:schemeClr val="bg1"/>
              </a:solidFill>
            </a:endParaRPr>
          </a:p>
          <a:p>
            <a:pPr marL="0" indent="0">
              <a:buNone/>
            </a:pPr>
            <a:r>
              <a:rPr lang="es-CO" b="1" dirty="0" smtClean="0">
                <a:solidFill>
                  <a:schemeClr val="bg1"/>
                </a:solidFill>
              </a:rPr>
              <a:t>9. Si </a:t>
            </a:r>
            <a:r>
              <a:rPr lang="es-CO" b="1" dirty="0">
                <a:solidFill>
                  <a:schemeClr val="bg1"/>
                </a:solidFill>
              </a:rPr>
              <a:t>la situación de NET no mejora se realiza remisión a E.P.S para valoración por especialistas,  y se continua con valoración y apoyo psicopedagógico y trabajo con padres</a:t>
            </a: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81094" y="2249488"/>
            <a:ext cx="3541712" cy="35417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091258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244700"/>
            <a:ext cx="9905998" cy="1416676"/>
          </a:xfrm>
        </p:spPr>
        <p:txBody>
          <a:bodyPr>
            <a:normAutofit fontScale="90000"/>
          </a:bodyPr>
          <a:lstStyle/>
          <a:p>
            <a:pPr algn="ctr"/>
            <a:r>
              <a:rPr lang="es-CO" dirty="0" smtClean="0">
                <a:solidFill>
                  <a:schemeClr val="bg1"/>
                </a:solidFill>
              </a:rPr>
              <a:t/>
            </a:r>
            <a:br>
              <a:rPr lang="es-CO" dirty="0" smtClean="0">
                <a:solidFill>
                  <a:schemeClr val="bg1"/>
                </a:solidFill>
              </a:rPr>
            </a:br>
            <a:r>
              <a:rPr lang="es-CO" dirty="0" smtClean="0">
                <a:solidFill>
                  <a:schemeClr val="bg1"/>
                </a:solidFill>
              </a:rPr>
              <a:t>Ruta </a:t>
            </a:r>
            <a:r>
              <a:rPr lang="es-CO" dirty="0">
                <a:solidFill>
                  <a:schemeClr val="bg1"/>
                </a:solidFill>
              </a:rPr>
              <a:t>de atención a casos de estudiantes con bajo rendimiento escolar </a:t>
            </a:r>
            <a:r>
              <a:rPr lang="es-CO" dirty="0"/>
              <a:t/>
            </a:r>
            <a:br>
              <a:rPr lang="es-CO" dirty="0"/>
            </a:br>
            <a:r>
              <a:rPr lang="es-CO" dirty="0"/>
              <a:t> </a:t>
            </a:r>
            <a:br>
              <a:rPr lang="es-CO" dirty="0"/>
            </a:br>
            <a:endParaRPr lang="es-CO" dirty="0"/>
          </a:p>
        </p:txBody>
      </p:sp>
      <p:sp>
        <p:nvSpPr>
          <p:cNvPr id="3" name="Marcador de contenido 2"/>
          <p:cNvSpPr>
            <a:spLocks noGrp="1"/>
          </p:cNvSpPr>
          <p:nvPr>
            <p:ph sz="half" idx="1"/>
          </p:nvPr>
        </p:nvSpPr>
        <p:spPr>
          <a:xfrm>
            <a:off x="528034" y="1558344"/>
            <a:ext cx="5491765" cy="4687910"/>
          </a:xfrm>
        </p:spPr>
        <p:txBody>
          <a:bodyPr>
            <a:normAutofit fontScale="70000" lnSpcReduction="20000"/>
          </a:bodyPr>
          <a:lstStyle/>
          <a:p>
            <a:pPr marL="0" indent="0">
              <a:buNone/>
            </a:pPr>
            <a:r>
              <a:rPr lang="es-CO" b="1" dirty="0" smtClean="0">
                <a:solidFill>
                  <a:schemeClr val="bg1"/>
                </a:solidFill>
              </a:rPr>
              <a:t>1. Remisión de la persona que identifica la situación o a quien el estudiante se dirige.  </a:t>
            </a:r>
          </a:p>
          <a:p>
            <a:pPr marL="0" indent="0">
              <a:buNone/>
            </a:pPr>
            <a:r>
              <a:rPr lang="es-CO" b="1" dirty="0" smtClean="0">
                <a:solidFill>
                  <a:schemeClr val="bg1"/>
                </a:solidFill>
              </a:rPr>
              <a:t>2. Remisión a Docente titular. </a:t>
            </a:r>
          </a:p>
          <a:p>
            <a:pPr marL="0" indent="0">
              <a:buNone/>
            </a:pPr>
            <a:r>
              <a:rPr lang="es-CO" b="1" dirty="0" smtClean="0">
                <a:solidFill>
                  <a:schemeClr val="bg1"/>
                </a:solidFill>
              </a:rPr>
              <a:t>3. Charla con el estudiante y sus padres o acudientes.</a:t>
            </a:r>
          </a:p>
          <a:p>
            <a:pPr marL="0" indent="0">
              <a:buNone/>
            </a:pPr>
            <a:r>
              <a:rPr lang="es-CO" b="1" dirty="0" smtClean="0">
                <a:solidFill>
                  <a:schemeClr val="bg1"/>
                </a:solidFill>
              </a:rPr>
              <a:t>4. Remisión a coordinación académica.</a:t>
            </a:r>
          </a:p>
          <a:p>
            <a:pPr marL="0" indent="0">
              <a:buNone/>
            </a:pPr>
            <a:r>
              <a:rPr lang="es-CO" b="1" dirty="0" smtClean="0">
                <a:solidFill>
                  <a:schemeClr val="bg1"/>
                </a:solidFill>
              </a:rPr>
              <a:t>5. Remisión a docente de área plan de mejora. </a:t>
            </a:r>
          </a:p>
          <a:p>
            <a:pPr marL="0" indent="0">
              <a:buNone/>
            </a:pPr>
            <a:r>
              <a:rPr lang="es-CO" b="1" dirty="0" smtClean="0">
                <a:solidFill>
                  <a:schemeClr val="bg1"/>
                </a:solidFill>
              </a:rPr>
              <a:t>6. Si la situación de rendimiento académico mejora se continua con el seguimiento por parte del docente titular y el de área.</a:t>
            </a:r>
          </a:p>
          <a:p>
            <a:pPr marL="0" indent="0">
              <a:buNone/>
            </a:pPr>
            <a:r>
              <a:rPr lang="es-CO" b="1" dirty="0" smtClean="0">
                <a:solidFill>
                  <a:schemeClr val="bg1"/>
                </a:solidFill>
              </a:rPr>
              <a:t> 7. Si la situación de rendimiento académico no mejora se realiza remisión a orientación, a E.P.S para valoración por especialistas,  y se continua con valoración y apoyo psicopedagógico y trabajo con padres. </a:t>
            </a:r>
          </a:p>
          <a:p>
            <a:r>
              <a:rPr lang="es-CO" b="1" dirty="0" smtClean="0">
                <a:solidFill>
                  <a:schemeClr val="bg1"/>
                </a:solidFill>
              </a:rPr>
              <a:t> </a:t>
            </a:r>
            <a:endParaRPr lang="es-CO" b="1" dirty="0">
              <a:solidFill>
                <a:schemeClr val="bg1"/>
              </a:solidFill>
            </a:endParaRP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33375" y="1777285"/>
            <a:ext cx="5344731" cy="3657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770152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244699"/>
            <a:ext cx="9905998" cy="1262129"/>
          </a:xfrm>
        </p:spPr>
        <p:txBody>
          <a:bodyPr>
            <a:normAutofit/>
          </a:bodyPr>
          <a:lstStyle/>
          <a:p>
            <a:pPr algn="ctr"/>
            <a:r>
              <a:rPr lang="es-CO" sz="3200" dirty="0" smtClean="0"/>
              <a:t> </a:t>
            </a:r>
            <a:r>
              <a:rPr lang="es-CO" sz="3200" b="1" dirty="0">
                <a:solidFill>
                  <a:schemeClr val="bg1"/>
                </a:solidFill>
              </a:rPr>
              <a:t>Ruta de atención al consumo,  Sustancias Psicoactivas (SPA</a:t>
            </a:r>
            <a:r>
              <a:rPr lang="es-CO" sz="3200" b="1" dirty="0" smtClean="0">
                <a:solidFill>
                  <a:schemeClr val="bg1"/>
                </a:solidFill>
              </a:rPr>
              <a:t>) </a:t>
            </a:r>
            <a:endParaRPr lang="es-CO" sz="3200" b="1" dirty="0">
              <a:solidFill>
                <a:schemeClr val="bg1"/>
              </a:solidFill>
            </a:endParaRPr>
          </a:p>
        </p:txBody>
      </p:sp>
      <p:sp>
        <p:nvSpPr>
          <p:cNvPr id="3" name="Marcador de contenido 2"/>
          <p:cNvSpPr>
            <a:spLocks noGrp="1"/>
          </p:cNvSpPr>
          <p:nvPr>
            <p:ph sz="half" idx="1"/>
          </p:nvPr>
        </p:nvSpPr>
        <p:spPr>
          <a:xfrm>
            <a:off x="360607" y="1506829"/>
            <a:ext cx="7611416" cy="4945486"/>
          </a:xfrm>
        </p:spPr>
        <p:txBody>
          <a:bodyPr>
            <a:normAutofit fontScale="47500" lnSpcReduction="20000"/>
          </a:bodyPr>
          <a:lstStyle/>
          <a:p>
            <a:pPr marL="457200" indent="-457200">
              <a:buAutoNum type="arabicPeriod"/>
            </a:pPr>
            <a:r>
              <a:rPr lang="es-CO" sz="2500" b="1" dirty="0" smtClean="0">
                <a:solidFill>
                  <a:schemeClr val="bg1"/>
                </a:solidFill>
              </a:rPr>
              <a:t>Persona </a:t>
            </a:r>
            <a:r>
              <a:rPr lang="es-CO" sz="2500" b="1" dirty="0">
                <a:solidFill>
                  <a:schemeClr val="bg1"/>
                </a:solidFill>
              </a:rPr>
              <a:t>que identifica la situación o a quien se dirige al estudiante, informa a la Coordinación </a:t>
            </a:r>
            <a:r>
              <a:rPr lang="es-CO" sz="2500" b="1" dirty="0" smtClean="0">
                <a:solidFill>
                  <a:schemeClr val="bg1"/>
                </a:solidFill>
              </a:rPr>
              <a:t>respectiva</a:t>
            </a:r>
            <a:r>
              <a:rPr lang="es-CO" sz="2500" b="1" dirty="0">
                <a:solidFill>
                  <a:schemeClr val="bg1"/>
                </a:solidFill>
              </a:rPr>
              <a:t>. </a:t>
            </a:r>
            <a:endParaRPr lang="es-CO" sz="2500" b="1" dirty="0" smtClean="0">
              <a:solidFill>
                <a:schemeClr val="bg1"/>
              </a:solidFill>
            </a:endParaRPr>
          </a:p>
          <a:p>
            <a:pPr marL="457200" indent="-457200">
              <a:buAutoNum type="arabicPeriod"/>
            </a:pPr>
            <a:r>
              <a:rPr lang="es-CO" sz="2500" b="1" dirty="0" smtClean="0">
                <a:solidFill>
                  <a:schemeClr val="bg1"/>
                </a:solidFill>
              </a:rPr>
              <a:t>Se </a:t>
            </a:r>
            <a:r>
              <a:rPr lang="es-CO" sz="2500" b="1" dirty="0">
                <a:solidFill>
                  <a:schemeClr val="bg1"/>
                </a:solidFill>
              </a:rPr>
              <a:t>cita y escucha al estudiante</a:t>
            </a:r>
            <a:r>
              <a:rPr lang="es-CO" sz="2500" b="1" dirty="0" smtClean="0">
                <a:solidFill>
                  <a:schemeClr val="bg1"/>
                </a:solidFill>
              </a:rPr>
              <a:t>.</a:t>
            </a:r>
          </a:p>
          <a:p>
            <a:pPr marL="457200" indent="-457200">
              <a:buAutoNum type="arabicPeriod"/>
            </a:pPr>
            <a:r>
              <a:rPr lang="es-CO" sz="2500" b="1" dirty="0" smtClean="0">
                <a:solidFill>
                  <a:schemeClr val="bg1"/>
                </a:solidFill>
              </a:rPr>
              <a:t>Citación </a:t>
            </a:r>
            <a:r>
              <a:rPr lang="es-CO" sz="2500" b="1" dirty="0">
                <a:solidFill>
                  <a:schemeClr val="bg1"/>
                </a:solidFill>
              </a:rPr>
              <a:t>a los padres de familia o acudientes para informarles sobre el debido proceso, situación tipo </a:t>
            </a:r>
            <a:r>
              <a:rPr lang="es-CO" sz="2500" b="1" dirty="0" err="1">
                <a:solidFill>
                  <a:schemeClr val="bg1"/>
                </a:solidFill>
              </a:rPr>
              <a:t>lll</a:t>
            </a:r>
            <a:r>
              <a:rPr lang="es-CO" sz="2500" b="1" dirty="0" smtClean="0">
                <a:solidFill>
                  <a:schemeClr val="bg1"/>
                </a:solidFill>
              </a:rPr>
              <a:t>.</a:t>
            </a:r>
          </a:p>
          <a:p>
            <a:pPr marL="457200" indent="-457200">
              <a:buAutoNum type="arabicPeriod"/>
            </a:pPr>
            <a:r>
              <a:rPr lang="es-CO" sz="2500" b="1" dirty="0" smtClean="0">
                <a:solidFill>
                  <a:schemeClr val="bg1"/>
                </a:solidFill>
              </a:rPr>
              <a:t>Acta </a:t>
            </a:r>
            <a:r>
              <a:rPr lang="es-CO" sz="2500" b="1" dirty="0">
                <a:solidFill>
                  <a:schemeClr val="bg1"/>
                </a:solidFill>
              </a:rPr>
              <a:t>y compromiso de padres y estudiante</a:t>
            </a:r>
            <a:r>
              <a:rPr lang="es-CO" sz="2500" b="1" dirty="0" smtClean="0">
                <a:solidFill>
                  <a:schemeClr val="bg1"/>
                </a:solidFill>
              </a:rPr>
              <a:t>.</a:t>
            </a:r>
          </a:p>
          <a:p>
            <a:pPr marL="457200" indent="-457200">
              <a:buAutoNum type="arabicPeriod"/>
            </a:pPr>
            <a:r>
              <a:rPr lang="es-CO" sz="2500" b="1" dirty="0" smtClean="0">
                <a:solidFill>
                  <a:schemeClr val="bg1"/>
                </a:solidFill>
              </a:rPr>
              <a:t>Remisión </a:t>
            </a:r>
            <a:r>
              <a:rPr lang="es-CO" sz="2500" b="1" dirty="0">
                <a:solidFill>
                  <a:schemeClr val="bg1"/>
                </a:solidFill>
              </a:rPr>
              <a:t>a servicio de Orientación.  </a:t>
            </a:r>
            <a:endParaRPr lang="es-CO" sz="2500" b="1" dirty="0" smtClean="0">
              <a:solidFill>
                <a:schemeClr val="bg1"/>
              </a:solidFill>
            </a:endParaRPr>
          </a:p>
          <a:p>
            <a:pPr marL="457200" indent="-457200">
              <a:buFont typeface="Arial" panose="020B0604020202020204" pitchFamily="34" charset="0"/>
              <a:buAutoNum type="arabicPeriod"/>
            </a:pPr>
            <a:r>
              <a:rPr lang="es-CO" sz="2500" b="1" dirty="0">
                <a:solidFill>
                  <a:schemeClr val="bg1"/>
                </a:solidFill>
              </a:rPr>
              <a:t>Remisión a atención en salud física y mental (art 33 de la Ley 1620 de 2013</a:t>
            </a:r>
            <a:r>
              <a:rPr lang="es-CO" sz="2500" b="1" dirty="0" smtClean="0">
                <a:solidFill>
                  <a:schemeClr val="bg1"/>
                </a:solidFill>
              </a:rPr>
              <a:t>)</a:t>
            </a:r>
          </a:p>
          <a:p>
            <a:pPr marL="457200" indent="-457200">
              <a:buAutoNum type="arabicPeriod"/>
            </a:pPr>
            <a:r>
              <a:rPr lang="es-CO" sz="2500" b="1" dirty="0" smtClean="0">
                <a:solidFill>
                  <a:schemeClr val="bg1"/>
                </a:solidFill>
              </a:rPr>
              <a:t>Entrevista </a:t>
            </a:r>
            <a:r>
              <a:rPr lang="es-CO" sz="2500" b="1" dirty="0">
                <a:solidFill>
                  <a:schemeClr val="bg1"/>
                </a:solidFill>
              </a:rPr>
              <a:t>con el estudiante y citación a padre de familia o acudiente. </a:t>
            </a:r>
            <a:endParaRPr lang="es-CO" sz="2500" b="1" dirty="0" smtClean="0">
              <a:solidFill>
                <a:schemeClr val="bg1"/>
              </a:solidFill>
            </a:endParaRPr>
          </a:p>
          <a:p>
            <a:pPr marL="457200" indent="-457200">
              <a:buAutoNum type="arabicPeriod"/>
            </a:pPr>
            <a:r>
              <a:rPr lang="es-CO" sz="2500" b="1" dirty="0" smtClean="0">
                <a:solidFill>
                  <a:schemeClr val="bg1"/>
                </a:solidFill>
              </a:rPr>
              <a:t>Remisión </a:t>
            </a:r>
            <a:r>
              <a:rPr lang="es-CO" sz="2500" b="1" dirty="0">
                <a:solidFill>
                  <a:schemeClr val="bg1"/>
                </a:solidFill>
              </a:rPr>
              <a:t>para valoración y Diagnóstico integral. </a:t>
            </a:r>
            <a:endParaRPr lang="es-CO" sz="2500" b="1" dirty="0" smtClean="0">
              <a:solidFill>
                <a:schemeClr val="bg1"/>
              </a:solidFill>
            </a:endParaRPr>
          </a:p>
          <a:p>
            <a:pPr marL="457200" indent="-457200">
              <a:buAutoNum type="arabicPeriod"/>
            </a:pPr>
            <a:r>
              <a:rPr lang="es-CO" sz="2500" b="1" dirty="0" smtClean="0">
                <a:solidFill>
                  <a:schemeClr val="bg1"/>
                </a:solidFill>
              </a:rPr>
              <a:t>Aplicación </a:t>
            </a:r>
            <a:r>
              <a:rPr lang="es-CO" sz="2500" b="1" dirty="0">
                <a:solidFill>
                  <a:schemeClr val="bg1"/>
                </a:solidFill>
              </a:rPr>
              <a:t>y/o desarrollo de medidas preventivas. </a:t>
            </a:r>
            <a:endParaRPr lang="es-CO" sz="2500" b="1" dirty="0" smtClean="0">
              <a:solidFill>
                <a:schemeClr val="bg1"/>
              </a:solidFill>
            </a:endParaRPr>
          </a:p>
          <a:p>
            <a:pPr marL="457200" indent="-457200">
              <a:buAutoNum type="arabicPeriod"/>
            </a:pPr>
            <a:r>
              <a:rPr lang="es-CO" sz="2500" b="1" dirty="0" smtClean="0">
                <a:solidFill>
                  <a:schemeClr val="bg1"/>
                </a:solidFill>
              </a:rPr>
              <a:t>Si </a:t>
            </a:r>
            <a:r>
              <a:rPr lang="es-CO" sz="2500" b="1" dirty="0">
                <a:solidFill>
                  <a:schemeClr val="bg1"/>
                </a:solidFill>
              </a:rPr>
              <a:t>el consumo es descartado se continúa con servicio de orientación y seguimiento hasta la segunda y tercera semana. </a:t>
            </a:r>
            <a:endParaRPr lang="es-CO" sz="2500" b="1" dirty="0" smtClean="0">
              <a:solidFill>
                <a:schemeClr val="bg1"/>
              </a:solidFill>
            </a:endParaRPr>
          </a:p>
          <a:p>
            <a:pPr marL="457200" indent="-457200">
              <a:buAutoNum type="arabicPeriod"/>
            </a:pPr>
            <a:r>
              <a:rPr lang="es-CO" sz="2500" b="1" dirty="0" smtClean="0">
                <a:solidFill>
                  <a:schemeClr val="bg1"/>
                </a:solidFill>
              </a:rPr>
              <a:t>Si </a:t>
            </a:r>
            <a:r>
              <a:rPr lang="es-CO" sz="2500" b="1" dirty="0">
                <a:solidFill>
                  <a:schemeClr val="bg1"/>
                </a:solidFill>
              </a:rPr>
              <a:t>el consumo es confirmado se continúa con seguimiento por parte de </a:t>
            </a:r>
            <a:r>
              <a:rPr lang="es-CO" sz="2500" b="1" dirty="0" smtClean="0">
                <a:solidFill>
                  <a:schemeClr val="bg1"/>
                </a:solidFill>
              </a:rPr>
              <a:t>orientación</a:t>
            </a:r>
          </a:p>
          <a:p>
            <a:pPr marL="0" indent="0">
              <a:buNone/>
            </a:pPr>
            <a:r>
              <a:rPr lang="es-CO" sz="2500" b="1" dirty="0">
                <a:solidFill>
                  <a:schemeClr val="bg1"/>
                </a:solidFill>
              </a:rPr>
              <a:t>11</a:t>
            </a:r>
            <a:r>
              <a:rPr lang="es-CO" sz="2500" b="1" dirty="0" smtClean="0">
                <a:solidFill>
                  <a:schemeClr val="bg1"/>
                </a:solidFill>
              </a:rPr>
              <a:t>.        </a:t>
            </a:r>
            <a:r>
              <a:rPr lang="es-CO" sz="2500" b="1" dirty="0">
                <a:solidFill>
                  <a:schemeClr val="bg1"/>
                </a:solidFill>
              </a:rPr>
              <a:t>Se realiza remisión a </a:t>
            </a:r>
            <a:r>
              <a:rPr lang="es-CO" sz="2500" b="1" dirty="0" smtClean="0">
                <a:solidFill>
                  <a:schemeClr val="bg1"/>
                </a:solidFill>
              </a:rPr>
              <a:t>bienestar </a:t>
            </a:r>
            <a:r>
              <a:rPr lang="es-CO" sz="2500" b="1" dirty="0">
                <a:solidFill>
                  <a:schemeClr val="bg1"/>
                </a:solidFill>
              </a:rPr>
              <a:t>familiar</a:t>
            </a:r>
            <a:r>
              <a:rPr lang="es-CO" sz="2500" b="1" dirty="0" smtClean="0">
                <a:solidFill>
                  <a:schemeClr val="bg1"/>
                </a:solidFill>
              </a:rPr>
              <a:t>.</a:t>
            </a:r>
          </a:p>
          <a:p>
            <a:pPr marL="0" indent="0">
              <a:buNone/>
            </a:pPr>
            <a:r>
              <a:rPr lang="es-CO" sz="2500" b="1" dirty="0" smtClean="0">
                <a:solidFill>
                  <a:schemeClr val="bg1"/>
                </a:solidFill>
              </a:rPr>
              <a:t>12</a:t>
            </a:r>
            <a:r>
              <a:rPr lang="es-CO" sz="2500" b="1" dirty="0">
                <a:solidFill>
                  <a:schemeClr val="bg1"/>
                </a:solidFill>
              </a:rPr>
              <a:t>. </a:t>
            </a:r>
            <a:r>
              <a:rPr lang="es-CO" sz="2500" b="1" dirty="0" smtClean="0">
                <a:solidFill>
                  <a:schemeClr val="bg1"/>
                </a:solidFill>
              </a:rPr>
              <a:t>       Solicitud </a:t>
            </a:r>
            <a:r>
              <a:rPr lang="es-CO" sz="2500" b="1" dirty="0">
                <a:solidFill>
                  <a:schemeClr val="bg1"/>
                </a:solidFill>
              </a:rPr>
              <a:t>de la inscripción del estudiante en un programa de rehabilitación en jornada contraria. </a:t>
            </a:r>
            <a:endParaRPr lang="es-CO" sz="2500" b="1" dirty="0" smtClean="0">
              <a:solidFill>
                <a:schemeClr val="bg1"/>
              </a:solidFill>
            </a:endParaRPr>
          </a:p>
          <a:p>
            <a:pPr marL="0" indent="0">
              <a:buNone/>
            </a:pPr>
            <a:r>
              <a:rPr lang="es-CO" sz="2500" b="1" dirty="0" smtClean="0">
                <a:solidFill>
                  <a:schemeClr val="bg1"/>
                </a:solidFill>
              </a:rPr>
              <a:t>13.         </a:t>
            </a:r>
            <a:r>
              <a:rPr lang="es-CO" sz="2500" b="1" dirty="0">
                <a:solidFill>
                  <a:schemeClr val="bg1"/>
                </a:solidFill>
              </a:rPr>
              <a:t>El incumplimiento de los compromisos generara remisión del caso a Comité de Convivencia y Consejo directivo. </a:t>
            </a:r>
            <a:endParaRPr lang="es-CO" sz="2500" b="1" dirty="0" smtClean="0">
              <a:solidFill>
                <a:schemeClr val="bg1"/>
              </a:solidFill>
            </a:endParaRPr>
          </a:p>
          <a:p>
            <a:endParaRPr lang="es-CO" b="1" dirty="0">
              <a:solidFill>
                <a:schemeClr val="bg1"/>
              </a:solidFill>
            </a:endParaRPr>
          </a:p>
        </p:txBody>
      </p:sp>
      <p:pic>
        <p:nvPicPr>
          <p:cNvPr id="7" name="Marcador de contenido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242300" y="1918952"/>
            <a:ext cx="3850962" cy="27303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81519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689112" y="-718804"/>
            <a:ext cx="10416209" cy="7349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kumimoji="0" lang="es-ES" altLang="es-CO" sz="18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
            </a:r>
            <a:br>
              <a:rPr kumimoji="0" lang="es-ES" altLang="es-CO" sz="18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br>
            <a:r>
              <a:rPr lang="es-ES" altLang="es-CO" sz="1800" b="1" cap="none" dirty="0">
                <a:solidFill>
                  <a:schemeClr val="bg1"/>
                </a:solidFill>
                <a:latin typeface="Arial" panose="020B0604020202020204" pitchFamily="34" charset="0"/>
                <a:ea typeface="Times New Roman" panose="02020603050405020304" pitchFamily="18" charset="0"/>
                <a:cs typeface="Arial" panose="020B0604020202020204" pitchFamily="34" charset="0"/>
              </a:rPr>
              <a:t/>
            </a:r>
            <a:br>
              <a:rPr lang="es-ES" altLang="es-CO" sz="1800" b="1" cap="none" dirty="0">
                <a:solidFill>
                  <a:schemeClr val="bg1"/>
                </a:solidFill>
                <a:latin typeface="Arial" panose="020B0604020202020204" pitchFamily="34" charset="0"/>
                <a:ea typeface="Times New Roman" panose="02020603050405020304" pitchFamily="18" charset="0"/>
                <a:cs typeface="Arial" panose="020B0604020202020204" pitchFamily="34" charset="0"/>
              </a:rPr>
            </a:br>
            <a:r>
              <a:rPr lang="es-ES" altLang="es-CO" sz="1800" b="1" cap="none" dirty="0">
                <a:solidFill>
                  <a:schemeClr val="bg1"/>
                </a:solidFill>
                <a:latin typeface="Arial" panose="020B0604020202020204" pitchFamily="34" charset="0"/>
                <a:ea typeface="Times New Roman" panose="02020603050405020304" pitchFamily="18" charset="0"/>
                <a:cs typeface="Arial" panose="020B0604020202020204" pitchFamily="34" charset="0"/>
              </a:rPr>
              <a:t/>
            </a:r>
            <a:br>
              <a:rPr lang="es-ES" altLang="es-CO" sz="1800" b="1" cap="none" dirty="0">
                <a:solidFill>
                  <a:schemeClr val="bg1"/>
                </a:solidFill>
                <a:latin typeface="Arial" panose="020B0604020202020204" pitchFamily="34" charset="0"/>
                <a:ea typeface="Times New Roman" panose="02020603050405020304" pitchFamily="18" charset="0"/>
                <a:cs typeface="Arial" panose="020B0604020202020204" pitchFamily="34" charset="0"/>
              </a:rPr>
            </a:br>
            <a:r>
              <a:rPr lang="es-ES" altLang="es-CO" sz="1800" b="1" cap="none" dirty="0">
                <a:solidFill>
                  <a:schemeClr val="bg1"/>
                </a:solidFill>
                <a:latin typeface="Arial" panose="020B0604020202020204" pitchFamily="34" charset="0"/>
                <a:ea typeface="Times New Roman" panose="02020603050405020304" pitchFamily="18" charset="0"/>
                <a:cs typeface="Arial" panose="020B0604020202020204" pitchFamily="34" charset="0"/>
              </a:rPr>
              <a:t/>
            </a:r>
            <a:br>
              <a:rPr lang="es-ES" altLang="es-CO" sz="1800" b="1" cap="none" dirty="0">
                <a:solidFill>
                  <a:schemeClr val="bg1"/>
                </a:solidFill>
                <a:latin typeface="Arial" panose="020B0604020202020204" pitchFamily="34" charset="0"/>
                <a:ea typeface="Times New Roman" panose="02020603050405020304" pitchFamily="18" charset="0"/>
                <a:cs typeface="Arial" panose="020B0604020202020204" pitchFamily="34" charset="0"/>
              </a:rPr>
            </a:br>
            <a:r>
              <a:rPr kumimoji="0" lang="es-ES" altLang="es-CO" sz="18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ACUERDO  No 001 de </a:t>
            </a:r>
            <a:r>
              <a:rPr kumimoji="0" lang="es-ES" altLang="es-CO" sz="1800" b="1"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2.017</a:t>
            </a:r>
            <a:r>
              <a:rPr kumimoji="0" lang="es-ES" altLang="es-CO" sz="18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
            </a:r>
            <a:br>
              <a:rPr kumimoji="0" lang="es-ES" altLang="es-CO" sz="18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br>
            <a:r>
              <a:rPr lang="es-CO" sz="2000" dirty="0">
                <a:solidFill>
                  <a:schemeClr val="bg1"/>
                </a:solidFill>
              </a:rPr>
              <a:t>P</a:t>
            </a:r>
            <a:r>
              <a:rPr lang="es-CO" sz="2000" cap="none" dirty="0">
                <a:solidFill>
                  <a:schemeClr val="bg1"/>
                </a:solidFill>
              </a:rPr>
              <a:t>or medio del cual se adopta el manual de convivencia  escolar, con vigencia</a:t>
            </a:r>
            <a:br>
              <a:rPr lang="es-CO" sz="2000" cap="none" dirty="0">
                <a:solidFill>
                  <a:schemeClr val="bg1"/>
                </a:solidFill>
              </a:rPr>
            </a:br>
            <a:r>
              <a:rPr lang="es-CO" sz="2000" cap="none" dirty="0">
                <a:solidFill>
                  <a:schemeClr val="bg1"/>
                </a:solidFill>
              </a:rPr>
              <a:t> a partir del año </a:t>
            </a:r>
            <a:r>
              <a:rPr lang="es-CO" sz="2000" cap="none" dirty="0" smtClean="0">
                <a:solidFill>
                  <a:schemeClr val="bg1"/>
                </a:solidFill>
              </a:rPr>
              <a:t>2017.</a:t>
            </a:r>
            <a:r>
              <a:rPr lang="es-CO" sz="2000" dirty="0">
                <a:solidFill>
                  <a:schemeClr val="bg1"/>
                </a:solidFill>
              </a:rPr>
              <a:t/>
            </a:r>
            <a:br>
              <a:rPr lang="es-CO" sz="2000" dirty="0">
                <a:solidFill>
                  <a:schemeClr val="bg1"/>
                </a:solidFill>
              </a:rPr>
            </a:br>
            <a:r>
              <a:rPr lang="es-CO" sz="2000" dirty="0">
                <a:solidFill>
                  <a:schemeClr val="bg1"/>
                </a:solidFill>
              </a:rPr>
              <a:t/>
            </a:r>
            <a:br>
              <a:rPr lang="es-CO" sz="2000" dirty="0">
                <a:solidFill>
                  <a:schemeClr val="bg1"/>
                </a:solidFill>
              </a:rPr>
            </a:br>
            <a:r>
              <a:rPr lang="es-CO" sz="2000" dirty="0">
                <a:solidFill>
                  <a:schemeClr val="bg1"/>
                </a:solidFill>
              </a:rPr>
              <a:t> La Rectora (E) </a:t>
            </a:r>
            <a:r>
              <a:rPr lang="es-ES" sz="2000" dirty="0">
                <a:solidFill>
                  <a:schemeClr val="bg1"/>
                </a:solidFill>
              </a:rPr>
              <a:t>Nuris Judith Domínguez Mendoza</a:t>
            </a:r>
            <a:r>
              <a:rPr lang="es-CO" sz="9600" dirty="0">
                <a:solidFill>
                  <a:schemeClr val="bg1"/>
                </a:solidFill>
              </a:rPr>
              <a:t/>
            </a:r>
            <a:br>
              <a:rPr lang="es-CO" sz="9600" dirty="0">
                <a:solidFill>
                  <a:schemeClr val="bg1"/>
                </a:solidFill>
              </a:rPr>
            </a:br>
            <a:r>
              <a:rPr lang="es-CO" sz="2000" dirty="0">
                <a:solidFill>
                  <a:schemeClr val="bg1"/>
                </a:solidFill>
              </a:rPr>
              <a:t>c</a:t>
            </a:r>
            <a:r>
              <a:rPr lang="es-CO" sz="2000" cap="none" dirty="0">
                <a:solidFill>
                  <a:schemeClr val="bg1"/>
                </a:solidFill>
              </a:rPr>
              <a:t>omo</a:t>
            </a:r>
            <a:r>
              <a:rPr lang="es-CO" sz="2000" dirty="0">
                <a:solidFill>
                  <a:schemeClr val="bg1"/>
                </a:solidFill>
              </a:rPr>
              <a:t> R</a:t>
            </a:r>
            <a:r>
              <a:rPr lang="es-CO" sz="2000" cap="none" dirty="0">
                <a:solidFill>
                  <a:schemeClr val="bg1"/>
                </a:solidFill>
              </a:rPr>
              <a:t>epresentante legal de la comunidad educativa </a:t>
            </a:r>
            <a:br>
              <a:rPr lang="es-CO" sz="2000" cap="none" dirty="0">
                <a:solidFill>
                  <a:schemeClr val="bg1"/>
                </a:solidFill>
              </a:rPr>
            </a:br>
            <a:r>
              <a:rPr lang="es-CO" sz="2000" cap="none" dirty="0">
                <a:solidFill>
                  <a:schemeClr val="bg1"/>
                </a:solidFill>
              </a:rPr>
              <a:t>y el consejo directivo como la instancia superior </a:t>
            </a:r>
            <a:br>
              <a:rPr lang="es-CO" sz="2000" cap="none" dirty="0">
                <a:solidFill>
                  <a:schemeClr val="bg1"/>
                </a:solidFill>
              </a:rPr>
            </a:br>
            <a:r>
              <a:rPr lang="es-CO" sz="2000" cap="none" dirty="0">
                <a:solidFill>
                  <a:schemeClr val="bg1"/>
                </a:solidFill>
              </a:rPr>
              <a:t>de la IED San José del municipio de  Sitionuevo Magdalena </a:t>
            </a:r>
            <a:br>
              <a:rPr lang="es-CO" sz="2000" cap="none" dirty="0">
                <a:solidFill>
                  <a:schemeClr val="bg1"/>
                </a:solidFill>
              </a:rPr>
            </a:br>
            <a:r>
              <a:rPr lang="es-CO" dirty="0"/>
              <a:t/>
            </a:r>
            <a:br>
              <a:rPr lang="es-CO" dirty="0"/>
            </a:br>
            <a:r>
              <a:rPr lang="es-CO" sz="2000" cap="none" dirty="0">
                <a:solidFill>
                  <a:schemeClr val="bg1"/>
                </a:solidFill>
              </a:rPr>
              <a:t> considerando: </a:t>
            </a:r>
            <a:br>
              <a:rPr lang="es-CO" sz="2000" cap="none" dirty="0">
                <a:solidFill>
                  <a:schemeClr val="bg1"/>
                </a:solidFill>
              </a:rPr>
            </a:br>
            <a:r>
              <a:rPr lang="es-CO" sz="2000" cap="none" dirty="0">
                <a:solidFill>
                  <a:schemeClr val="bg1"/>
                </a:solidFill>
              </a:rPr>
              <a:t>1. que es deber de la comunidad educativa dar cumplimiento y aplicación a las leyes generales donde prevalecen los derechos inalienables de la persona y los derechos universales del niño; así como todo lo relacionado con la prestación del servicio educativo: constitución política de Colombia de 1991, ley 115 del 8 de febrero de 1994, ley 1098 del 8 de noviembre de 2006, ley de infancia y adolescencia ley 87/93, ley 734/02, ley 1278/02, decreto1883/02, Decreto. 1883/02, decreto 3011/97, decreto 1290/09, decreto 1860 de 1991 (art.17), ley 715/02, decreto 1850/02, decreto 3020/03, ley 1014 del 26 de enero de 2006, de fomento a la cultura del emprendimiento, dar cumplimiento a la ley 1620/13 y su decreto reglamentario 1965 del 11 de septiembre de 2013 y demás reglamentaciones vigentes. </a:t>
            </a:r>
            <a:br>
              <a:rPr lang="es-CO" sz="2000" cap="none" dirty="0">
                <a:solidFill>
                  <a:schemeClr val="bg1"/>
                </a:solidFill>
              </a:rPr>
            </a:br>
            <a:r>
              <a:rPr kumimoji="0" lang="es-CO" altLang="es-CO" sz="2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a:r>
            <a:br>
              <a:rPr kumimoji="0" lang="es-CO" altLang="es-CO" sz="2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br>
            <a:r>
              <a:rPr kumimoji="0" lang="es-ES" altLang="es-CO" sz="18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s-CO" altLang="es-CO" sz="18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CO"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3725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270456"/>
            <a:ext cx="9905998" cy="1171978"/>
          </a:xfrm>
        </p:spPr>
        <p:txBody>
          <a:bodyPr>
            <a:normAutofit/>
          </a:bodyPr>
          <a:lstStyle/>
          <a:p>
            <a:pPr algn="ctr"/>
            <a:r>
              <a:rPr lang="es-CO" dirty="0">
                <a:solidFill>
                  <a:schemeClr val="bg1"/>
                </a:solidFill>
              </a:rPr>
              <a:t>Ruta de atención en caso de porte y/o distribución de Sustancias </a:t>
            </a:r>
            <a:r>
              <a:rPr lang="es-CO" dirty="0" smtClean="0">
                <a:solidFill>
                  <a:schemeClr val="bg1"/>
                </a:solidFill>
              </a:rPr>
              <a:t>psicoactivas</a:t>
            </a:r>
            <a:endParaRPr lang="es-CO" dirty="0">
              <a:solidFill>
                <a:schemeClr val="bg1"/>
              </a:solidFill>
            </a:endParaRPr>
          </a:p>
        </p:txBody>
      </p:sp>
      <p:sp>
        <p:nvSpPr>
          <p:cNvPr id="3" name="Marcador de contenido 2"/>
          <p:cNvSpPr>
            <a:spLocks noGrp="1"/>
          </p:cNvSpPr>
          <p:nvPr>
            <p:ph sz="half" idx="1"/>
          </p:nvPr>
        </p:nvSpPr>
        <p:spPr>
          <a:xfrm>
            <a:off x="682580" y="1584101"/>
            <a:ext cx="5337219" cy="4752305"/>
          </a:xfrm>
        </p:spPr>
        <p:txBody>
          <a:bodyPr>
            <a:normAutofit fontScale="92500" lnSpcReduction="20000"/>
          </a:bodyPr>
          <a:lstStyle/>
          <a:p>
            <a:pPr marL="457200" indent="-457200">
              <a:buAutoNum type="arabicPeriod"/>
            </a:pPr>
            <a:r>
              <a:rPr lang="es-CO" b="1" dirty="0" smtClean="0">
                <a:solidFill>
                  <a:schemeClr val="bg1"/>
                </a:solidFill>
              </a:rPr>
              <a:t>El </a:t>
            </a:r>
            <a:r>
              <a:rPr lang="es-CO" b="1" dirty="0">
                <a:solidFill>
                  <a:schemeClr val="bg1"/>
                </a:solidFill>
              </a:rPr>
              <a:t>docente o quien conozca la situación, informa a Coordinación. </a:t>
            </a:r>
            <a:endParaRPr lang="es-CO" b="1" dirty="0" smtClean="0">
              <a:solidFill>
                <a:schemeClr val="bg1"/>
              </a:solidFill>
            </a:endParaRPr>
          </a:p>
          <a:p>
            <a:pPr marL="457200" indent="-457200">
              <a:buAutoNum type="arabicPeriod"/>
            </a:pPr>
            <a:r>
              <a:rPr lang="es-CO" b="1" dirty="0" smtClean="0">
                <a:solidFill>
                  <a:schemeClr val="bg1"/>
                </a:solidFill>
              </a:rPr>
              <a:t>Entrevista </a:t>
            </a:r>
            <a:r>
              <a:rPr lang="es-CO" b="1" dirty="0">
                <a:solidFill>
                  <a:schemeClr val="bg1"/>
                </a:solidFill>
              </a:rPr>
              <a:t>con </a:t>
            </a:r>
            <a:r>
              <a:rPr lang="es-CO" b="1" dirty="0" smtClean="0">
                <a:solidFill>
                  <a:schemeClr val="bg1"/>
                </a:solidFill>
              </a:rPr>
              <a:t>la o el </a:t>
            </a:r>
            <a:r>
              <a:rPr lang="es-CO" b="1" dirty="0">
                <a:solidFill>
                  <a:schemeClr val="bg1"/>
                </a:solidFill>
              </a:rPr>
              <a:t>estudiante. </a:t>
            </a:r>
            <a:endParaRPr lang="es-CO" b="1" dirty="0" smtClean="0">
              <a:solidFill>
                <a:schemeClr val="bg1"/>
              </a:solidFill>
            </a:endParaRPr>
          </a:p>
          <a:p>
            <a:pPr marL="457200" indent="-457200">
              <a:buAutoNum type="arabicPeriod" startAt="3"/>
            </a:pPr>
            <a:r>
              <a:rPr lang="es-CO" b="1" dirty="0" smtClean="0">
                <a:solidFill>
                  <a:schemeClr val="bg1"/>
                </a:solidFill>
              </a:rPr>
              <a:t>Citación </a:t>
            </a:r>
            <a:r>
              <a:rPr lang="es-CO" b="1" dirty="0">
                <a:solidFill>
                  <a:schemeClr val="bg1"/>
                </a:solidFill>
              </a:rPr>
              <a:t>e informe a los padres de familia o acudientes elaboración de acta respectiva</a:t>
            </a:r>
            <a:r>
              <a:rPr lang="es-CO" b="1" dirty="0" smtClean="0">
                <a:solidFill>
                  <a:schemeClr val="bg1"/>
                </a:solidFill>
              </a:rPr>
              <a:t>.</a:t>
            </a:r>
          </a:p>
          <a:p>
            <a:pPr marL="457200" indent="-457200">
              <a:buAutoNum type="arabicPeriod" startAt="3"/>
            </a:pPr>
            <a:r>
              <a:rPr lang="es-CO" b="1" dirty="0" smtClean="0">
                <a:solidFill>
                  <a:schemeClr val="bg1"/>
                </a:solidFill>
              </a:rPr>
              <a:t>Remisión a atención en salud física y mental (art 33 de la Ley 1620 de 2013)</a:t>
            </a:r>
          </a:p>
          <a:p>
            <a:pPr marL="457200" indent="-457200">
              <a:buAutoNum type="arabicPeriod" startAt="3"/>
            </a:pPr>
            <a:r>
              <a:rPr lang="es-CO" b="1" dirty="0" smtClean="0">
                <a:solidFill>
                  <a:schemeClr val="bg1"/>
                </a:solidFill>
              </a:rPr>
              <a:t>Remisión </a:t>
            </a:r>
            <a:r>
              <a:rPr lang="es-CO" b="1" dirty="0">
                <a:solidFill>
                  <a:schemeClr val="bg1"/>
                </a:solidFill>
              </a:rPr>
              <a:t>al Comité de Convivencia. </a:t>
            </a:r>
            <a:endParaRPr lang="es-CO" b="1" dirty="0" smtClean="0">
              <a:solidFill>
                <a:schemeClr val="bg1"/>
              </a:solidFill>
            </a:endParaRPr>
          </a:p>
          <a:p>
            <a:pPr marL="457200" indent="-457200">
              <a:buAutoNum type="arabicPeriod" startAt="3"/>
            </a:pPr>
            <a:r>
              <a:rPr lang="es-CO" b="1" dirty="0" smtClean="0">
                <a:solidFill>
                  <a:schemeClr val="bg1"/>
                </a:solidFill>
              </a:rPr>
              <a:t>Notificación </a:t>
            </a:r>
            <a:r>
              <a:rPr lang="es-CO" b="1" dirty="0">
                <a:solidFill>
                  <a:schemeClr val="bg1"/>
                </a:solidFill>
              </a:rPr>
              <a:t>a la  Policía de infancia y adolescencia y al Instituto Colombiano de Bienestar Familiar</a:t>
            </a: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97014" y="1777285"/>
            <a:ext cx="4188918" cy="3444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794256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347730"/>
            <a:ext cx="9905998" cy="1120462"/>
          </a:xfrm>
        </p:spPr>
        <p:txBody>
          <a:bodyPr>
            <a:normAutofit/>
          </a:bodyPr>
          <a:lstStyle/>
          <a:p>
            <a:pPr algn="ctr"/>
            <a:r>
              <a:rPr lang="es-CO" dirty="0">
                <a:solidFill>
                  <a:schemeClr val="bg1"/>
                </a:solidFill>
              </a:rPr>
              <a:t>Ruta de atención en caso de acoso escolar  </a:t>
            </a:r>
            <a:r>
              <a:rPr lang="es-CO" dirty="0" err="1">
                <a:solidFill>
                  <a:schemeClr val="bg1"/>
                </a:solidFill>
              </a:rPr>
              <a:t>Bullying</a:t>
            </a:r>
            <a:r>
              <a:rPr lang="es-CO" dirty="0">
                <a:solidFill>
                  <a:schemeClr val="bg1"/>
                </a:solidFill>
              </a:rPr>
              <a:t> </a:t>
            </a:r>
            <a:r>
              <a:rPr lang="es-CO" dirty="0" err="1">
                <a:solidFill>
                  <a:schemeClr val="bg1"/>
                </a:solidFill>
              </a:rPr>
              <a:t>ciberbullying</a:t>
            </a:r>
            <a:r>
              <a:rPr lang="es-CO" dirty="0">
                <a:solidFill>
                  <a:schemeClr val="bg1"/>
                </a:solidFill>
              </a:rPr>
              <a:t> o </a:t>
            </a:r>
            <a:r>
              <a:rPr lang="es-CO" dirty="0" err="1">
                <a:solidFill>
                  <a:schemeClr val="bg1"/>
                </a:solidFill>
              </a:rPr>
              <a:t>ciberacoso</a:t>
            </a:r>
            <a:r>
              <a:rPr lang="es-CO" dirty="0">
                <a:solidFill>
                  <a:schemeClr val="bg1"/>
                </a:solidFill>
              </a:rPr>
              <a:t> </a:t>
            </a:r>
          </a:p>
        </p:txBody>
      </p:sp>
      <p:sp>
        <p:nvSpPr>
          <p:cNvPr id="3" name="Marcador de contenido 2"/>
          <p:cNvSpPr>
            <a:spLocks noGrp="1"/>
          </p:cNvSpPr>
          <p:nvPr>
            <p:ph sz="half" idx="1"/>
          </p:nvPr>
        </p:nvSpPr>
        <p:spPr>
          <a:xfrm>
            <a:off x="515156" y="1648496"/>
            <a:ext cx="5504644" cy="4666960"/>
          </a:xfrm>
        </p:spPr>
        <p:txBody>
          <a:bodyPr>
            <a:normAutofit fontScale="62500" lnSpcReduction="20000"/>
          </a:bodyPr>
          <a:lstStyle/>
          <a:p>
            <a:pPr marL="457200" indent="-457200">
              <a:buAutoNum type="arabicPeriod"/>
            </a:pPr>
            <a:r>
              <a:rPr lang="es-CO" sz="2600" b="1" dirty="0" smtClean="0">
                <a:solidFill>
                  <a:schemeClr val="bg1"/>
                </a:solidFill>
              </a:rPr>
              <a:t>El </a:t>
            </a:r>
            <a:r>
              <a:rPr lang="es-CO" sz="2600" b="1" dirty="0">
                <a:solidFill>
                  <a:schemeClr val="bg1"/>
                </a:solidFill>
              </a:rPr>
              <a:t>docente o quien conozca la situación o a quien el estudiante se dirige, informa a Coordinación.  </a:t>
            </a:r>
            <a:endParaRPr lang="es-CO" sz="2600" b="1" dirty="0" smtClean="0">
              <a:solidFill>
                <a:schemeClr val="bg1"/>
              </a:solidFill>
            </a:endParaRPr>
          </a:p>
          <a:p>
            <a:pPr marL="457200" indent="-457200">
              <a:buAutoNum type="arabicPeriod"/>
            </a:pPr>
            <a:r>
              <a:rPr lang="es-CO" sz="2600" b="1" dirty="0" smtClean="0">
                <a:solidFill>
                  <a:schemeClr val="bg1"/>
                </a:solidFill>
              </a:rPr>
              <a:t>Se </a:t>
            </a:r>
            <a:r>
              <a:rPr lang="es-CO" sz="2600" b="1" dirty="0">
                <a:solidFill>
                  <a:schemeClr val="bg1"/>
                </a:solidFill>
              </a:rPr>
              <a:t>cita y escucha al estudiante afectado. </a:t>
            </a:r>
            <a:endParaRPr lang="es-CO" sz="2600" b="1" dirty="0" smtClean="0">
              <a:solidFill>
                <a:schemeClr val="bg1"/>
              </a:solidFill>
            </a:endParaRPr>
          </a:p>
          <a:p>
            <a:pPr marL="457200" indent="-457200">
              <a:buAutoNum type="arabicPeriod" startAt="3"/>
            </a:pPr>
            <a:r>
              <a:rPr lang="es-CO" sz="2600" b="1" dirty="0" smtClean="0">
                <a:solidFill>
                  <a:schemeClr val="bg1"/>
                </a:solidFill>
              </a:rPr>
              <a:t>Se </a:t>
            </a:r>
            <a:r>
              <a:rPr lang="es-CO" sz="2600" b="1" dirty="0">
                <a:solidFill>
                  <a:schemeClr val="bg1"/>
                </a:solidFill>
              </a:rPr>
              <a:t>cita y escucha al agresor. </a:t>
            </a:r>
            <a:endParaRPr lang="es-CO" sz="2600" b="1" dirty="0" smtClean="0">
              <a:solidFill>
                <a:schemeClr val="bg1"/>
              </a:solidFill>
            </a:endParaRPr>
          </a:p>
          <a:p>
            <a:pPr marL="457200" indent="-457200">
              <a:buAutoNum type="arabicPeriod" startAt="3"/>
            </a:pPr>
            <a:r>
              <a:rPr lang="es-CO" sz="2600" b="1" dirty="0" smtClean="0">
                <a:solidFill>
                  <a:schemeClr val="bg1"/>
                </a:solidFill>
              </a:rPr>
              <a:t>Citación </a:t>
            </a:r>
            <a:r>
              <a:rPr lang="es-CO" sz="2600" b="1" dirty="0">
                <a:solidFill>
                  <a:schemeClr val="bg1"/>
                </a:solidFill>
              </a:rPr>
              <a:t>a los padres de familia o acudientes para informarles sobre el debido proceso, situación tipo </a:t>
            </a:r>
            <a:r>
              <a:rPr lang="es-CO" sz="2600" b="1" dirty="0" smtClean="0">
                <a:solidFill>
                  <a:schemeClr val="bg1"/>
                </a:solidFill>
              </a:rPr>
              <a:t>ll</a:t>
            </a:r>
          </a:p>
          <a:p>
            <a:pPr marL="457200" indent="-457200">
              <a:buAutoNum type="arabicPeriod" startAt="3"/>
            </a:pPr>
            <a:r>
              <a:rPr lang="es-CO" sz="2600" b="1" dirty="0" smtClean="0">
                <a:solidFill>
                  <a:schemeClr val="bg1"/>
                </a:solidFill>
              </a:rPr>
              <a:t>Remisión </a:t>
            </a:r>
            <a:r>
              <a:rPr lang="es-CO" sz="2600" b="1" dirty="0">
                <a:solidFill>
                  <a:schemeClr val="bg1"/>
                </a:solidFill>
              </a:rPr>
              <a:t>a servicio de Orientación. </a:t>
            </a:r>
            <a:endParaRPr lang="es-CO" sz="2600" b="1" dirty="0" smtClean="0">
              <a:solidFill>
                <a:schemeClr val="bg1"/>
              </a:solidFill>
            </a:endParaRPr>
          </a:p>
          <a:p>
            <a:pPr marL="457200" indent="-457200">
              <a:buAutoNum type="arabicPeriod" startAt="3"/>
            </a:pPr>
            <a:r>
              <a:rPr lang="es-CO" sz="2600" b="1" dirty="0" smtClean="0">
                <a:solidFill>
                  <a:schemeClr val="bg1"/>
                </a:solidFill>
              </a:rPr>
              <a:t>Citación </a:t>
            </a:r>
            <a:r>
              <a:rPr lang="es-CO" sz="2600" b="1" dirty="0">
                <a:solidFill>
                  <a:schemeClr val="bg1"/>
                </a:solidFill>
              </a:rPr>
              <a:t>a padres o acudientes y diseño de estrategias preventivas y correctivas. </a:t>
            </a:r>
            <a:endParaRPr lang="es-CO" sz="2600" b="1" dirty="0" smtClean="0">
              <a:solidFill>
                <a:schemeClr val="bg1"/>
              </a:solidFill>
            </a:endParaRPr>
          </a:p>
          <a:p>
            <a:pPr marL="457200" indent="-457200">
              <a:buFont typeface="Arial" panose="020B0604020202020204" pitchFamily="34" charset="0"/>
              <a:buAutoNum type="arabicPeriod" startAt="3"/>
            </a:pPr>
            <a:r>
              <a:rPr lang="es-CO" sz="2500" b="1" dirty="0">
                <a:solidFill>
                  <a:schemeClr val="bg1"/>
                </a:solidFill>
              </a:rPr>
              <a:t>Remisión a atención en salud física y mental (art 33 de la Ley 1620 de 2013</a:t>
            </a:r>
            <a:r>
              <a:rPr lang="es-CO" sz="2500" b="1" dirty="0" smtClean="0">
                <a:solidFill>
                  <a:schemeClr val="bg1"/>
                </a:solidFill>
              </a:rPr>
              <a:t>)</a:t>
            </a:r>
            <a:endParaRPr lang="es-CO" sz="2600" b="1" dirty="0" smtClean="0">
              <a:solidFill>
                <a:schemeClr val="bg1"/>
              </a:solidFill>
            </a:endParaRPr>
          </a:p>
          <a:p>
            <a:pPr marL="457200" indent="-457200">
              <a:buAutoNum type="arabicPeriod" startAt="3"/>
            </a:pPr>
            <a:r>
              <a:rPr lang="es-CO" sz="2600" b="1" dirty="0" smtClean="0">
                <a:solidFill>
                  <a:schemeClr val="bg1"/>
                </a:solidFill>
              </a:rPr>
              <a:t>Si </a:t>
            </a:r>
            <a:r>
              <a:rPr lang="es-CO" sz="2600" b="1" dirty="0">
                <a:solidFill>
                  <a:schemeClr val="bg1"/>
                </a:solidFill>
              </a:rPr>
              <a:t>existen resultados positivos se realiza seguimiento a la segunda y cuarta semana, de lo contrario remisión a Coordinación, para continuar con el debido proceso</a:t>
            </a:r>
            <a:r>
              <a:rPr lang="es-CO" b="1" dirty="0">
                <a:solidFill>
                  <a:schemeClr val="bg1"/>
                </a:solidFill>
              </a:rPr>
              <a:t>. </a:t>
            </a: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61632" y="2060448"/>
            <a:ext cx="3115024" cy="3007646"/>
          </a:xfrm>
        </p:spPr>
      </p:pic>
    </p:spTree>
    <p:extLst>
      <p:ext uri="{BB962C8B-B14F-4D97-AF65-F5344CB8AC3E}">
        <p14:creationId xmlns:p14="http://schemas.microsoft.com/office/powerpoint/2010/main" val="34838042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256032"/>
            <a:ext cx="9905998" cy="926592"/>
          </a:xfrm>
        </p:spPr>
        <p:txBody>
          <a:bodyPr/>
          <a:lstStyle/>
          <a:p>
            <a:r>
              <a:rPr lang="es-CO" b="1" dirty="0">
                <a:solidFill>
                  <a:schemeClr val="bg1"/>
                </a:solidFill>
              </a:rPr>
              <a:t>Ruta de atención en caso de Abuso sexual</a:t>
            </a:r>
          </a:p>
        </p:txBody>
      </p:sp>
      <p:sp>
        <p:nvSpPr>
          <p:cNvPr id="3" name="Marcador de contenido 2"/>
          <p:cNvSpPr>
            <a:spLocks noGrp="1"/>
          </p:cNvSpPr>
          <p:nvPr>
            <p:ph sz="half" idx="1"/>
          </p:nvPr>
        </p:nvSpPr>
        <p:spPr>
          <a:xfrm>
            <a:off x="641283" y="1519707"/>
            <a:ext cx="6017094" cy="4662152"/>
          </a:xfrm>
        </p:spPr>
        <p:txBody>
          <a:bodyPr>
            <a:normAutofit fontScale="62500" lnSpcReduction="20000"/>
          </a:bodyPr>
          <a:lstStyle/>
          <a:p>
            <a:pPr marL="457200" indent="-457200">
              <a:buAutoNum type="arabicPeriod"/>
            </a:pPr>
            <a:r>
              <a:rPr lang="es-CO" sz="2700" b="1" dirty="0" smtClean="0">
                <a:solidFill>
                  <a:schemeClr val="bg1"/>
                </a:solidFill>
              </a:rPr>
              <a:t>Recepción </a:t>
            </a:r>
            <a:r>
              <a:rPr lang="es-CO" sz="2700" b="1" dirty="0">
                <a:solidFill>
                  <a:schemeClr val="bg1"/>
                </a:solidFill>
              </a:rPr>
              <a:t>de la situación por parte de persona que identifica la situación o a quien el estudiante se dirige.  </a:t>
            </a:r>
            <a:endParaRPr lang="es-CO" sz="2700" b="1" dirty="0" smtClean="0">
              <a:solidFill>
                <a:schemeClr val="bg1"/>
              </a:solidFill>
            </a:endParaRPr>
          </a:p>
          <a:p>
            <a:pPr marL="457200" indent="-457200">
              <a:buAutoNum type="arabicPeriod"/>
            </a:pPr>
            <a:r>
              <a:rPr lang="es-CO" sz="2700" b="1" dirty="0" smtClean="0">
                <a:solidFill>
                  <a:schemeClr val="bg1"/>
                </a:solidFill>
              </a:rPr>
              <a:t>Remisión </a:t>
            </a:r>
            <a:r>
              <a:rPr lang="es-CO" sz="2700" b="1" dirty="0">
                <a:solidFill>
                  <a:schemeClr val="bg1"/>
                </a:solidFill>
              </a:rPr>
              <a:t>a orientación </a:t>
            </a:r>
            <a:endParaRPr lang="es-CO" sz="2700" b="1" dirty="0" smtClean="0">
              <a:solidFill>
                <a:schemeClr val="bg1"/>
              </a:solidFill>
            </a:endParaRPr>
          </a:p>
          <a:p>
            <a:pPr marL="457200" indent="-457200">
              <a:buAutoNum type="arabicPeriod"/>
            </a:pPr>
            <a:r>
              <a:rPr lang="es-CO" sz="2700" b="1" dirty="0" smtClean="0">
                <a:solidFill>
                  <a:schemeClr val="bg1"/>
                </a:solidFill>
              </a:rPr>
              <a:t>Reporta </a:t>
            </a:r>
            <a:r>
              <a:rPr lang="es-CO" sz="2700" b="1" dirty="0">
                <a:solidFill>
                  <a:schemeClr val="bg1"/>
                </a:solidFill>
              </a:rPr>
              <a:t>a </a:t>
            </a:r>
            <a:r>
              <a:rPr lang="es-CO" sz="2700" b="1" dirty="0" smtClean="0">
                <a:solidFill>
                  <a:schemeClr val="bg1"/>
                </a:solidFill>
              </a:rPr>
              <a:t>Comisaria </a:t>
            </a:r>
            <a:r>
              <a:rPr lang="es-CO" sz="2700" b="1" dirty="0">
                <a:solidFill>
                  <a:schemeClr val="bg1"/>
                </a:solidFill>
              </a:rPr>
              <a:t>de familia,  Bienestar familiar y cita a los padres o acudientes. </a:t>
            </a:r>
          </a:p>
          <a:p>
            <a:pPr marL="0" indent="0">
              <a:buNone/>
            </a:pPr>
            <a:r>
              <a:rPr lang="es-CO" sz="2700" b="1" dirty="0" smtClean="0">
                <a:solidFill>
                  <a:schemeClr val="bg1"/>
                </a:solidFill>
              </a:rPr>
              <a:t>4       Si </a:t>
            </a:r>
            <a:r>
              <a:rPr lang="es-CO" sz="2700" b="1" dirty="0">
                <a:solidFill>
                  <a:schemeClr val="bg1"/>
                </a:solidFill>
              </a:rPr>
              <a:t>la situación de abuso se descarta se cierra el caso. </a:t>
            </a:r>
            <a:endParaRPr lang="es-CO" sz="2700" b="1" dirty="0" smtClean="0">
              <a:solidFill>
                <a:schemeClr val="bg1"/>
              </a:solidFill>
            </a:endParaRPr>
          </a:p>
          <a:p>
            <a:pPr marL="457200" indent="-457200">
              <a:buAutoNum type="arabicPeriod" startAt="5"/>
            </a:pPr>
            <a:r>
              <a:rPr lang="es-CO" sz="2700" b="1" dirty="0" smtClean="0">
                <a:solidFill>
                  <a:schemeClr val="bg1"/>
                </a:solidFill>
              </a:rPr>
              <a:t>Si </a:t>
            </a:r>
            <a:r>
              <a:rPr lang="es-CO" sz="2700" b="1" dirty="0">
                <a:solidFill>
                  <a:schemeClr val="bg1"/>
                </a:solidFill>
              </a:rPr>
              <a:t>la situación de abuso se confirma se realizan seguimientos a la primera y tercera semana de ocurrida la situación, si persiste la situación se hace seguimiento con nueva citación a padres o acudientes, si mejora la situación se realiza seguimiento a los dos y tres </a:t>
            </a:r>
            <a:r>
              <a:rPr lang="es-CO" sz="2700" b="1" dirty="0" smtClean="0">
                <a:solidFill>
                  <a:schemeClr val="bg1"/>
                </a:solidFill>
              </a:rPr>
              <a:t>meses</a:t>
            </a:r>
          </a:p>
          <a:p>
            <a:pPr marL="457200" indent="-457200">
              <a:buFont typeface="Arial" panose="020B0604020202020204" pitchFamily="34" charset="0"/>
              <a:buAutoNum type="arabicPeriod" startAt="5"/>
            </a:pPr>
            <a:r>
              <a:rPr lang="es-CO" sz="2700" b="1" dirty="0">
                <a:solidFill>
                  <a:schemeClr val="bg1"/>
                </a:solidFill>
              </a:rPr>
              <a:t>Remisión a atención en salud física y mental (art 33 de la Ley 1620 de 2013)</a:t>
            </a:r>
          </a:p>
          <a:p>
            <a:pPr marL="457200" indent="-457200">
              <a:buAutoNum type="arabicPeriod" startAt="5"/>
            </a:pPr>
            <a:endParaRPr lang="es-CO" b="1" dirty="0" smtClean="0">
              <a:solidFill>
                <a:schemeClr val="bg1"/>
              </a:solidFill>
            </a:endParaRPr>
          </a:p>
          <a:p>
            <a:pPr marL="457200" indent="-457200">
              <a:buAutoNum type="arabicPeriod" startAt="5"/>
            </a:pPr>
            <a:endParaRPr lang="es-CO" b="1" dirty="0">
              <a:solidFill>
                <a:schemeClr val="bg1"/>
              </a:solidFill>
            </a:endParaRP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80273" y="1708575"/>
            <a:ext cx="3257676" cy="3971007"/>
          </a:xfrm>
        </p:spPr>
      </p:pic>
    </p:spTree>
    <p:extLst>
      <p:ext uri="{BB962C8B-B14F-4D97-AF65-F5344CB8AC3E}">
        <p14:creationId xmlns:p14="http://schemas.microsoft.com/office/powerpoint/2010/main" val="25273749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244700"/>
            <a:ext cx="9905998" cy="862884"/>
          </a:xfrm>
        </p:spPr>
        <p:txBody>
          <a:bodyPr>
            <a:normAutofit fontScale="90000"/>
          </a:bodyPr>
          <a:lstStyle/>
          <a:p>
            <a:pPr algn="ctr"/>
            <a:r>
              <a:rPr lang="es-CO" dirty="0">
                <a:solidFill>
                  <a:schemeClr val="bg1"/>
                </a:solidFill>
              </a:rPr>
              <a:t>Ruta de atención en caso de conductas de intento suicida.</a:t>
            </a:r>
          </a:p>
        </p:txBody>
      </p:sp>
      <p:sp>
        <p:nvSpPr>
          <p:cNvPr id="3" name="Marcador de contenido 2"/>
          <p:cNvSpPr>
            <a:spLocks noGrp="1"/>
          </p:cNvSpPr>
          <p:nvPr>
            <p:ph sz="half" idx="1"/>
          </p:nvPr>
        </p:nvSpPr>
        <p:spPr>
          <a:xfrm>
            <a:off x="1141410" y="1506828"/>
            <a:ext cx="4878389" cy="4284372"/>
          </a:xfrm>
        </p:spPr>
        <p:txBody>
          <a:bodyPr>
            <a:normAutofit fontScale="55000" lnSpcReduction="20000"/>
          </a:bodyPr>
          <a:lstStyle/>
          <a:p>
            <a:pPr marL="0" indent="0">
              <a:buNone/>
            </a:pPr>
            <a:endParaRPr lang="es-CO" dirty="0"/>
          </a:p>
          <a:p>
            <a:pPr marL="514350" indent="-514350">
              <a:buAutoNum type="arabicPeriod"/>
            </a:pPr>
            <a:r>
              <a:rPr lang="es-CO" sz="2900" b="1" dirty="0" smtClean="0">
                <a:solidFill>
                  <a:schemeClr val="bg1"/>
                </a:solidFill>
              </a:rPr>
              <a:t>La </a:t>
            </a:r>
            <a:r>
              <a:rPr lang="es-CO" sz="2900" b="1" dirty="0">
                <a:solidFill>
                  <a:schemeClr val="bg1"/>
                </a:solidFill>
              </a:rPr>
              <a:t>persona que identifica la situación o a quien se dirige la estudiante informa a orientación o a coordinación. </a:t>
            </a:r>
            <a:endParaRPr lang="es-CO" sz="2900" b="1" dirty="0" smtClean="0">
              <a:solidFill>
                <a:schemeClr val="bg1"/>
              </a:solidFill>
            </a:endParaRPr>
          </a:p>
          <a:p>
            <a:pPr marL="514350" indent="-514350">
              <a:buAutoNum type="arabicPeriod"/>
            </a:pPr>
            <a:r>
              <a:rPr lang="es-CO" sz="2900" b="1" dirty="0" smtClean="0">
                <a:solidFill>
                  <a:schemeClr val="bg1"/>
                </a:solidFill>
              </a:rPr>
              <a:t>Elaboración </a:t>
            </a:r>
            <a:r>
              <a:rPr lang="es-CO" sz="2900" b="1" dirty="0">
                <a:solidFill>
                  <a:schemeClr val="bg1"/>
                </a:solidFill>
              </a:rPr>
              <a:t>de acta de notificación en orientación o en Coordinación</a:t>
            </a:r>
            <a:r>
              <a:rPr lang="es-CO" sz="2900" b="1" dirty="0" smtClean="0">
                <a:solidFill>
                  <a:schemeClr val="bg1"/>
                </a:solidFill>
              </a:rPr>
              <a:t>.</a:t>
            </a:r>
          </a:p>
          <a:p>
            <a:pPr marL="514350" indent="-514350">
              <a:buAutoNum type="arabicPeriod"/>
            </a:pPr>
            <a:r>
              <a:rPr lang="es-CO" sz="2900" b="1" dirty="0" smtClean="0">
                <a:solidFill>
                  <a:schemeClr val="bg1"/>
                </a:solidFill>
              </a:rPr>
              <a:t>Entrevista </a:t>
            </a:r>
            <a:r>
              <a:rPr lang="es-CO" sz="2900" b="1" dirty="0">
                <a:solidFill>
                  <a:schemeClr val="bg1"/>
                </a:solidFill>
              </a:rPr>
              <a:t>y </a:t>
            </a:r>
            <a:r>
              <a:rPr lang="es-CO" sz="2900" b="1" dirty="0" smtClean="0">
                <a:solidFill>
                  <a:schemeClr val="bg1"/>
                </a:solidFill>
              </a:rPr>
              <a:t>Atención en salud física y mental  </a:t>
            </a:r>
            <a:r>
              <a:rPr lang="es-CO" sz="2900" b="1" dirty="0">
                <a:solidFill>
                  <a:schemeClr val="bg1"/>
                </a:solidFill>
              </a:rPr>
              <a:t>inmediata al </a:t>
            </a:r>
            <a:r>
              <a:rPr lang="es-CO" sz="2900" b="1" dirty="0" smtClean="0">
                <a:solidFill>
                  <a:schemeClr val="bg1"/>
                </a:solidFill>
              </a:rPr>
              <a:t>estudiante.</a:t>
            </a:r>
          </a:p>
          <a:p>
            <a:pPr marL="514350" indent="-514350">
              <a:buAutoNum type="arabicPeriod"/>
            </a:pPr>
            <a:r>
              <a:rPr lang="es-CO" sz="2900" b="1" dirty="0" smtClean="0">
                <a:solidFill>
                  <a:schemeClr val="bg1"/>
                </a:solidFill>
              </a:rPr>
              <a:t>Citación al </a:t>
            </a:r>
            <a:r>
              <a:rPr lang="es-CO" sz="2900" b="1" dirty="0">
                <a:solidFill>
                  <a:schemeClr val="bg1"/>
                </a:solidFill>
              </a:rPr>
              <a:t>padre de familia o acudiente. </a:t>
            </a:r>
            <a:endParaRPr lang="es-CO" sz="2900" b="1" dirty="0" smtClean="0">
              <a:solidFill>
                <a:schemeClr val="bg1"/>
              </a:solidFill>
            </a:endParaRPr>
          </a:p>
          <a:p>
            <a:pPr marL="514350" indent="-514350">
              <a:buAutoNum type="arabicPeriod"/>
            </a:pPr>
            <a:r>
              <a:rPr lang="es-CO" sz="2900" b="1" dirty="0" smtClean="0">
                <a:solidFill>
                  <a:schemeClr val="bg1"/>
                </a:solidFill>
              </a:rPr>
              <a:t>Aplicación </a:t>
            </a:r>
            <a:r>
              <a:rPr lang="es-CO" sz="2900" b="1" dirty="0">
                <a:solidFill>
                  <a:schemeClr val="bg1"/>
                </a:solidFill>
              </a:rPr>
              <a:t>y/o desarrollo de medidas preventivas</a:t>
            </a:r>
            <a:r>
              <a:rPr lang="es-CO" sz="2900" b="1" dirty="0" smtClean="0">
                <a:solidFill>
                  <a:schemeClr val="bg1"/>
                </a:solidFill>
              </a:rPr>
              <a:t>.</a:t>
            </a:r>
          </a:p>
          <a:p>
            <a:pPr marL="514350" indent="-514350">
              <a:buAutoNum type="arabicPeriod"/>
            </a:pPr>
            <a:r>
              <a:rPr lang="es-CO" sz="2900" b="1" dirty="0" smtClean="0">
                <a:solidFill>
                  <a:schemeClr val="bg1"/>
                </a:solidFill>
              </a:rPr>
              <a:t>Si </a:t>
            </a:r>
            <a:r>
              <a:rPr lang="es-CO" sz="2900" b="1" dirty="0">
                <a:solidFill>
                  <a:schemeClr val="bg1"/>
                </a:solidFill>
              </a:rPr>
              <a:t>hay resultados positivos, se realiza seguimiento a las 2 y 4 semana y ante resultados negativos, </a:t>
            </a: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95856" y="1813964"/>
            <a:ext cx="3305175" cy="3305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055611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309094"/>
            <a:ext cx="9905998" cy="1326524"/>
          </a:xfrm>
        </p:spPr>
        <p:txBody>
          <a:bodyPr/>
          <a:lstStyle/>
          <a:p>
            <a:pPr algn="ctr"/>
            <a:r>
              <a:rPr lang="es-CO" b="1" dirty="0">
                <a:solidFill>
                  <a:schemeClr val="bg1"/>
                </a:solidFill>
              </a:rPr>
              <a:t>Ruta de atención en caso de maltrato infantil. </a:t>
            </a:r>
          </a:p>
        </p:txBody>
      </p:sp>
      <p:sp>
        <p:nvSpPr>
          <p:cNvPr id="3" name="Marcador de contenido 2"/>
          <p:cNvSpPr>
            <a:spLocks noGrp="1"/>
          </p:cNvSpPr>
          <p:nvPr>
            <p:ph sz="half" idx="1"/>
          </p:nvPr>
        </p:nvSpPr>
        <p:spPr>
          <a:xfrm>
            <a:off x="1141410" y="1635618"/>
            <a:ext cx="4878389" cy="4155582"/>
          </a:xfrm>
        </p:spPr>
        <p:txBody>
          <a:bodyPr>
            <a:normAutofit fontScale="62500" lnSpcReduction="20000"/>
          </a:bodyPr>
          <a:lstStyle/>
          <a:p>
            <a:pPr marL="457200" indent="-457200">
              <a:buAutoNum type="arabicPeriod"/>
            </a:pPr>
            <a:r>
              <a:rPr lang="es-CO" b="1" dirty="0" smtClean="0">
                <a:solidFill>
                  <a:schemeClr val="bg1"/>
                </a:solidFill>
              </a:rPr>
              <a:t>La </a:t>
            </a:r>
            <a:r>
              <a:rPr lang="es-CO" b="1" dirty="0">
                <a:solidFill>
                  <a:schemeClr val="bg1"/>
                </a:solidFill>
              </a:rPr>
              <a:t>persona que identifica la situación o a quien se dirige </a:t>
            </a:r>
            <a:r>
              <a:rPr lang="es-CO" b="1" dirty="0" smtClean="0">
                <a:solidFill>
                  <a:schemeClr val="bg1"/>
                </a:solidFill>
              </a:rPr>
              <a:t>la o el </a:t>
            </a:r>
            <a:r>
              <a:rPr lang="es-CO" b="1" dirty="0">
                <a:solidFill>
                  <a:schemeClr val="bg1"/>
                </a:solidFill>
              </a:rPr>
              <a:t>estudiante informa a orientación</a:t>
            </a:r>
            <a:r>
              <a:rPr lang="es-CO" b="1" dirty="0" smtClean="0">
                <a:solidFill>
                  <a:schemeClr val="bg1"/>
                </a:solidFill>
              </a:rPr>
              <a:t>.</a:t>
            </a:r>
          </a:p>
          <a:p>
            <a:pPr marL="457200" indent="-457200">
              <a:buAutoNum type="arabicPeriod"/>
            </a:pPr>
            <a:r>
              <a:rPr lang="es-CO" b="1" dirty="0" smtClean="0">
                <a:solidFill>
                  <a:schemeClr val="bg1"/>
                </a:solidFill>
              </a:rPr>
              <a:t>Reporte </a:t>
            </a:r>
            <a:r>
              <a:rPr lang="es-CO" b="1" dirty="0">
                <a:solidFill>
                  <a:schemeClr val="bg1"/>
                </a:solidFill>
              </a:rPr>
              <a:t>a </a:t>
            </a:r>
            <a:r>
              <a:rPr lang="es-CO" b="1" dirty="0" smtClean="0">
                <a:solidFill>
                  <a:schemeClr val="bg1"/>
                </a:solidFill>
              </a:rPr>
              <a:t>Comisaria </a:t>
            </a:r>
            <a:r>
              <a:rPr lang="es-CO" b="1" dirty="0">
                <a:solidFill>
                  <a:schemeClr val="bg1"/>
                </a:solidFill>
              </a:rPr>
              <a:t>de familia,  Bienestar familiar y cita a los padres o acudientes. </a:t>
            </a:r>
            <a:endParaRPr lang="es-CO" b="1" dirty="0" smtClean="0">
              <a:solidFill>
                <a:schemeClr val="bg1"/>
              </a:solidFill>
            </a:endParaRPr>
          </a:p>
          <a:p>
            <a:pPr marL="457200" indent="-457200">
              <a:buAutoNum type="arabicPeriod" startAt="3"/>
            </a:pPr>
            <a:r>
              <a:rPr lang="es-CO" b="1" dirty="0" smtClean="0">
                <a:solidFill>
                  <a:schemeClr val="bg1"/>
                </a:solidFill>
              </a:rPr>
              <a:t>Si </a:t>
            </a:r>
            <a:r>
              <a:rPr lang="es-CO" b="1" dirty="0">
                <a:solidFill>
                  <a:schemeClr val="bg1"/>
                </a:solidFill>
              </a:rPr>
              <a:t>la situación de Maltrato infantil se descarta se cierra el caso </a:t>
            </a:r>
            <a:endParaRPr lang="es-CO" b="1" dirty="0" smtClean="0">
              <a:solidFill>
                <a:schemeClr val="bg1"/>
              </a:solidFill>
            </a:endParaRPr>
          </a:p>
          <a:p>
            <a:pPr marL="457200" indent="-457200">
              <a:buAutoNum type="arabicPeriod" startAt="3"/>
            </a:pPr>
            <a:r>
              <a:rPr lang="es-CO" b="1" dirty="0" smtClean="0">
                <a:solidFill>
                  <a:schemeClr val="bg1"/>
                </a:solidFill>
              </a:rPr>
              <a:t>Si </a:t>
            </a:r>
            <a:r>
              <a:rPr lang="es-CO" b="1" dirty="0">
                <a:solidFill>
                  <a:schemeClr val="bg1"/>
                </a:solidFill>
              </a:rPr>
              <a:t>la situación de Maltrato infantil se confirma se realizan seguimientos a la primera y tercera semana de ocurrida la situación, si persiste la situación se hace seguimiento con nueva citación a padres o acudientes, si mejora la situación se realiza seguimiento a los dos y tres meses. </a:t>
            </a:r>
            <a:endParaRPr lang="es-CO" b="1" dirty="0" smtClean="0">
              <a:solidFill>
                <a:schemeClr val="bg1"/>
              </a:solidFill>
            </a:endParaRPr>
          </a:p>
          <a:p>
            <a:pPr marL="457200" indent="-457200">
              <a:buAutoNum type="arabicPeriod" startAt="3"/>
            </a:pPr>
            <a:r>
              <a:rPr lang="es-CO" b="1" dirty="0" smtClean="0">
                <a:solidFill>
                  <a:schemeClr val="bg1"/>
                </a:solidFill>
              </a:rPr>
              <a:t>Atención en Salud Física y mental </a:t>
            </a:r>
            <a:endParaRPr lang="es-CO" b="1" dirty="0">
              <a:solidFill>
                <a:schemeClr val="bg1"/>
              </a:solidFill>
            </a:endParaRP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97014" y="1635619"/>
            <a:ext cx="4930756" cy="38528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611726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309093"/>
            <a:ext cx="9905998" cy="1339403"/>
          </a:xfrm>
        </p:spPr>
        <p:txBody>
          <a:bodyPr>
            <a:normAutofit fontScale="90000"/>
          </a:bodyPr>
          <a:lstStyle/>
          <a:p>
            <a:pPr algn="ctr"/>
            <a:r>
              <a:rPr lang="es-CO" dirty="0">
                <a:solidFill>
                  <a:schemeClr val="bg1"/>
                </a:solidFill>
              </a:rPr>
              <a:t>Ruta de atención en caso de violencia intrafamiliar </a:t>
            </a:r>
            <a:r>
              <a:rPr lang="es-CO" dirty="0"/>
              <a:t/>
            </a:r>
            <a:br>
              <a:rPr lang="es-CO" dirty="0"/>
            </a:br>
            <a:endParaRPr lang="es-CO" dirty="0"/>
          </a:p>
        </p:txBody>
      </p:sp>
      <p:sp>
        <p:nvSpPr>
          <p:cNvPr id="3" name="Marcador de contenido 2"/>
          <p:cNvSpPr>
            <a:spLocks noGrp="1"/>
          </p:cNvSpPr>
          <p:nvPr>
            <p:ph sz="half" idx="1"/>
          </p:nvPr>
        </p:nvSpPr>
        <p:spPr>
          <a:xfrm>
            <a:off x="360608" y="1648496"/>
            <a:ext cx="6413679" cy="4142704"/>
          </a:xfrm>
        </p:spPr>
        <p:txBody>
          <a:bodyPr>
            <a:normAutofit fontScale="47500" lnSpcReduction="20000"/>
          </a:bodyPr>
          <a:lstStyle/>
          <a:p>
            <a:pPr marL="0" indent="0">
              <a:buNone/>
            </a:pPr>
            <a:endParaRPr lang="es-CO" dirty="0"/>
          </a:p>
          <a:p>
            <a:pPr marL="514350" indent="-514350">
              <a:buAutoNum type="arabicPeriod"/>
            </a:pPr>
            <a:r>
              <a:rPr lang="es-CO" sz="2900" b="1" dirty="0" smtClean="0">
                <a:solidFill>
                  <a:schemeClr val="bg1"/>
                </a:solidFill>
              </a:rPr>
              <a:t>Recepción </a:t>
            </a:r>
            <a:r>
              <a:rPr lang="es-CO" sz="2900" b="1" dirty="0">
                <a:solidFill>
                  <a:schemeClr val="bg1"/>
                </a:solidFill>
              </a:rPr>
              <a:t>del caso por parte de la persona que identifica la situación o a quien el estudiante se dirige.  </a:t>
            </a:r>
            <a:endParaRPr lang="es-CO" sz="2900" b="1" dirty="0" smtClean="0">
              <a:solidFill>
                <a:schemeClr val="bg1"/>
              </a:solidFill>
            </a:endParaRPr>
          </a:p>
          <a:p>
            <a:pPr marL="514350" indent="-514350">
              <a:buAutoNum type="arabicPeriod"/>
            </a:pPr>
            <a:r>
              <a:rPr lang="es-CO" sz="2900" b="1" dirty="0" smtClean="0">
                <a:solidFill>
                  <a:schemeClr val="bg1"/>
                </a:solidFill>
              </a:rPr>
              <a:t>Remisión </a:t>
            </a:r>
            <a:r>
              <a:rPr lang="es-CO" sz="2900" b="1" dirty="0">
                <a:solidFill>
                  <a:schemeClr val="bg1"/>
                </a:solidFill>
              </a:rPr>
              <a:t>a Orientación.  </a:t>
            </a:r>
            <a:endParaRPr lang="es-CO" sz="2900" b="1" dirty="0" smtClean="0">
              <a:solidFill>
                <a:schemeClr val="bg1"/>
              </a:solidFill>
            </a:endParaRPr>
          </a:p>
          <a:p>
            <a:pPr marL="514350" indent="-514350">
              <a:buAutoNum type="arabicPeriod"/>
            </a:pPr>
            <a:r>
              <a:rPr lang="es-CO" sz="2900" b="1" dirty="0" smtClean="0">
                <a:solidFill>
                  <a:schemeClr val="bg1"/>
                </a:solidFill>
              </a:rPr>
              <a:t>Reporte </a:t>
            </a:r>
            <a:r>
              <a:rPr lang="es-CO" sz="2900" b="1" dirty="0">
                <a:solidFill>
                  <a:schemeClr val="bg1"/>
                </a:solidFill>
              </a:rPr>
              <a:t>a </a:t>
            </a:r>
            <a:r>
              <a:rPr lang="es-CO" sz="2900" b="1" dirty="0" smtClean="0">
                <a:solidFill>
                  <a:schemeClr val="bg1"/>
                </a:solidFill>
              </a:rPr>
              <a:t>Comisaria </a:t>
            </a:r>
            <a:r>
              <a:rPr lang="es-CO" sz="2900" b="1" dirty="0">
                <a:solidFill>
                  <a:schemeClr val="bg1"/>
                </a:solidFill>
              </a:rPr>
              <a:t>de familia,  Bienestar familiar y cita a los padres o acudientes. </a:t>
            </a:r>
            <a:endParaRPr lang="es-CO" sz="2900" b="1" dirty="0" smtClean="0">
              <a:solidFill>
                <a:schemeClr val="bg1"/>
              </a:solidFill>
            </a:endParaRPr>
          </a:p>
          <a:p>
            <a:pPr marL="514350" indent="-514350">
              <a:buAutoNum type="arabicPeriod"/>
            </a:pPr>
            <a:r>
              <a:rPr lang="es-CO" sz="2900" b="1" dirty="0" smtClean="0">
                <a:solidFill>
                  <a:schemeClr val="bg1"/>
                </a:solidFill>
              </a:rPr>
              <a:t>Si </a:t>
            </a:r>
            <a:r>
              <a:rPr lang="es-CO" sz="2900" b="1" dirty="0">
                <a:solidFill>
                  <a:schemeClr val="bg1"/>
                </a:solidFill>
              </a:rPr>
              <a:t>la situación de Violencia intrafamiliar se descarta se cierra el caso </a:t>
            </a:r>
            <a:endParaRPr lang="es-CO" sz="2900" b="1" dirty="0" smtClean="0">
              <a:solidFill>
                <a:schemeClr val="bg1"/>
              </a:solidFill>
            </a:endParaRPr>
          </a:p>
          <a:p>
            <a:pPr marL="514350" indent="-514350">
              <a:buAutoNum type="arabicPeriod"/>
            </a:pPr>
            <a:r>
              <a:rPr lang="es-CO" sz="2900" b="1" dirty="0" smtClean="0">
                <a:solidFill>
                  <a:schemeClr val="bg1"/>
                </a:solidFill>
              </a:rPr>
              <a:t>Si </a:t>
            </a:r>
            <a:r>
              <a:rPr lang="es-CO" sz="2900" b="1" dirty="0">
                <a:solidFill>
                  <a:schemeClr val="bg1"/>
                </a:solidFill>
              </a:rPr>
              <a:t>la situación de Violencia Intrafamiliar se confirma se realizan seguimientos a la primera y tercera semana de ocurrida la situación, si persiste la situación se hace seguimiento con nueva citación a padres o acudientes, si mejora la situación se realiza seguimiento a los dos y tres meses. </a:t>
            </a:r>
          </a:p>
          <a:p>
            <a:pPr marL="0" indent="0">
              <a:buNone/>
            </a:pPr>
            <a:r>
              <a:rPr lang="es-CO" sz="2900" b="1" dirty="0">
                <a:solidFill>
                  <a:schemeClr val="bg1"/>
                </a:solidFill>
              </a:rPr>
              <a:t>Parágrafo: La no asistencia de los padres o acudientes a las citaciones requerirá denuncia ante el bienestar familiar.</a:t>
            </a: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93025" y="2291098"/>
            <a:ext cx="2829014" cy="3259696"/>
          </a:xfrm>
        </p:spPr>
      </p:pic>
    </p:spTree>
    <p:extLst>
      <p:ext uri="{BB962C8B-B14F-4D97-AF65-F5344CB8AC3E}">
        <p14:creationId xmlns:p14="http://schemas.microsoft.com/office/powerpoint/2010/main" val="11775573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218942"/>
            <a:ext cx="9905998" cy="1056066"/>
          </a:xfrm>
        </p:spPr>
        <p:txBody>
          <a:bodyPr>
            <a:normAutofit fontScale="90000"/>
          </a:bodyPr>
          <a:lstStyle/>
          <a:p>
            <a:pPr algn="ctr"/>
            <a:r>
              <a:rPr lang="es-CO" dirty="0" smtClean="0">
                <a:solidFill>
                  <a:schemeClr val="bg1"/>
                </a:solidFill>
              </a:rPr>
              <a:t/>
            </a:r>
            <a:br>
              <a:rPr lang="es-CO" dirty="0" smtClean="0">
                <a:solidFill>
                  <a:schemeClr val="bg1"/>
                </a:solidFill>
              </a:rPr>
            </a:br>
            <a:r>
              <a:rPr lang="es-CO" dirty="0" smtClean="0">
                <a:solidFill>
                  <a:schemeClr val="bg1"/>
                </a:solidFill>
              </a:rPr>
              <a:t>CAPÍTULO </a:t>
            </a:r>
            <a:r>
              <a:rPr lang="es-CO" dirty="0">
                <a:solidFill>
                  <a:schemeClr val="bg1"/>
                </a:solidFill>
              </a:rPr>
              <a:t>III. </a:t>
            </a:r>
            <a:r>
              <a:rPr lang="es-CO" dirty="0" smtClean="0">
                <a:solidFill>
                  <a:schemeClr val="bg1"/>
                </a:solidFill>
              </a:rPr>
              <a:t>DE </a:t>
            </a:r>
            <a:r>
              <a:rPr lang="es-CO" dirty="0">
                <a:solidFill>
                  <a:schemeClr val="bg1"/>
                </a:solidFill>
              </a:rPr>
              <a:t>LOS DERECHOS </a:t>
            </a:r>
            <a:r>
              <a:rPr lang="es-CO" dirty="0"/>
              <a:t/>
            </a:r>
            <a:br>
              <a:rPr lang="es-CO" dirty="0"/>
            </a:br>
            <a:endParaRPr lang="es-CO" dirty="0"/>
          </a:p>
        </p:txBody>
      </p:sp>
      <p:sp>
        <p:nvSpPr>
          <p:cNvPr id="3" name="Marcador de contenido 2"/>
          <p:cNvSpPr>
            <a:spLocks noGrp="1"/>
          </p:cNvSpPr>
          <p:nvPr>
            <p:ph sz="half" idx="1"/>
          </p:nvPr>
        </p:nvSpPr>
        <p:spPr>
          <a:xfrm>
            <a:off x="656824" y="1519707"/>
            <a:ext cx="5362976" cy="4271493"/>
          </a:xfrm>
        </p:spPr>
        <p:txBody>
          <a:bodyPr>
            <a:normAutofit fontScale="62500" lnSpcReduction="20000"/>
          </a:bodyPr>
          <a:lstStyle/>
          <a:p>
            <a:pPr marL="0" indent="0">
              <a:buNone/>
            </a:pPr>
            <a:r>
              <a:rPr lang="es-CO" b="1" dirty="0" smtClean="0">
                <a:solidFill>
                  <a:schemeClr val="bg1"/>
                </a:solidFill>
              </a:rPr>
              <a:t>Derecho </a:t>
            </a:r>
            <a:r>
              <a:rPr lang="es-CO" b="1" dirty="0">
                <a:solidFill>
                  <a:schemeClr val="bg1"/>
                </a:solidFill>
              </a:rPr>
              <a:t>es la facultad  de poder actuar dentro de los límites de la normatividad vigente. (Artículo 44 de la Constitución Política Colombiana), Ley 16 de 1972. </a:t>
            </a:r>
          </a:p>
          <a:p>
            <a:pPr marL="0" indent="0">
              <a:buNone/>
            </a:pPr>
            <a:r>
              <a:rPr lang="es-CO" b="1" dirty="0">
                <a:solidFill>
                  <a:schemeClr val="bg1"/>
                </a:solidFill>
              </a:rPr>
              <a:t>Artículo 13.   Derechos Generales  de las y los estudiantes: </a:t>
            </a:r>
          </a:p>
          <a:p>
            <a:pPr marL="457200" indent="-457200">
              <a:buAutoNum type="alphaLcPeriod"/>
            </a:pPr>
            <a:r>
              <a:rPr lang="es-CO" b="1" dirty="0" smtClean="0">
                <a:solidFill>
                  <a:schemeClr val="bg1"/>
                </a:solidFill>
              </a:rPr>
              <a:t>Ser </a:t>
            </a:r>
            <a:r>
              <a:rPr lang="es-CO" b="1" dirty="0">
                <a:solidFill>
                  <a:schemeClr val="bg1"/>
                </a:solidFill>
              </a:rPr>
              <a:t>reconocidos y valorados por los logros individuales y/o colectivos, sin discriminación alguna.  </a:t>
            </a:r>
            <a:endParaRPr lang="es-CO" b="1" dirty="0" smtClean="0">
              <a:solidFill>
                <a:schemeClr val="bg1"/>
              </a:solidFill>
            </a:endParaRPr>
          </a:p>
          <a:p>
            <a:pPr marL="457200" indent="-457200">
              <a:buAutoNum type="alphaLcPeriod"/>
            </a:pPr>
            <a:r>
              <a:rPr lang="es-CO" b="1" dirty="0" smtClean="0">
                <a:solidFill>
                  <a:schemeClr val="bg1"/>
                </a:solidFill>
              </a:rPr>
              <a:t>Recibir </a:t>
            </a:r>
            <a:r>
              <a:rPr lang="es-CO" b="1" dirty="0">
                <a:solidFill>
                  <a:schemeClr val="bg1"/>
                </a:solidFill>
              </a:rPr>
              <a:t>por parte de los integrantes de los diferentes estamentos  un trato respetuoso y cordial. </a:t>
            </a:r>
            <a:endParaRPr lang="es-CO" b="1" dirty="0" smtClean="0">
              <a:solidFill>
                <a:schemeClr val="bg1"/>
              </a:solidFill>
            </a:endParaRPr>
          </a:p>
          <a:p>
            <a:pPr marL="457200" indent="-457200">
              <a:buAutoNum type="alphaLcPeriod"/>
            </a:pPr>
            <a:r>
              <a:rPr lang="es-CO" b="1" dirty="0" smtClean="0">
                <a:solidFill>
                  <a:schemeClr val="bg1"/>
                </a:solidFill>
              </a:rPr>
              <a:t>Expresar </a:t>
            </a:r>
            <a:r>
              <a:rPr lang="es-CO" b="1" dirty="0">
                <a:solidFill>
                  <a:schemeClr val="bg1"/>
                </a:solidFill>
              </a:rPr>
              <a:t>sus opiniones, ser escuchado y recibir atención por parte de la instancia requerida y ejercer el derecho a la defensa. (Artículo 29 Constitución Política de Colombia) </a:t>
            </a:r>
            <a:endParaRPr lang="es-CO" b="1" dirty="0" smtClean="0">
              <a:solidFill>
                <a:schemeClr val="bg1"/>
              </a:solidFill>
            </a:endParaRPr>
          </a:p>
          <a:p>
            <a:pPr marL="457200" indent="-457200">
              <a:buAutoNum type="alphaLcPeriod"/>
            </a:pPr>
            <a:r>
              <a:rPr lang="es-CO" b="1" dirty="0" smtClean="0">
                <a:solidFill>
                  <a:schemeClr val="bg1"/>
                </a:solidFill>
              </a:rPr>
              <a:t>Tener </a:t>
            </a:r>
            <a:r>
              <a:rPr lang="es-CO" b="1" dirty="0">
                <a:solidFill>
                  <a:schemeClr val="bg1"/>
                </a:solidFill>
              </a:rPr>
              <a:t>la oportunidad de pertenecer a los distintos comités y otros grupos que representen a la institución en eventos culturales o deportivos</a:t>
            </a: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64673" y="1275008"/>
            <a:ext cx="3414944" cy="4516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606812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708337" y="450761"/>
            <a:ext cx="7302321" cy="5911402"/>
          </a:xfrm>
        </p:spPr>
        <p:txBody>
          <a:bodyPr>
            <a:normAutofit fontScale="55000" lnSpcReduction="20000"/>
          </a:bodyPr>
          <a:lstStyle/>
          <a:p>
            <a:pPr marL="0" indent="0">
              <a:buNone/>
            </a:pPr>
            <a:r>
              <a:rPr lang="es-CO" b="1" dirty="0" smtClean="0">
                <a:solidFill>
                  <a:schemeClr val="bg1"/>
                </a:solidFill>
              </a:rPr>
              <a:t>e</a:t>
            </a:r>
            <a:r>
              <a:rPr lang="es-CO" sz="2500" b="1" dirty="0" smtClean="0">
                <a:solidFill>
                  <a:schemeClr val="bg1"/>
                </a:solidFill>
              </a:rPr>
              <a:t>.- </a:t>
            </a:r>
            <a:r>
              <a:rPr lang="es-CO" sz="2500" b="1" dirty="0">
                <a:solidFill>
                  <a:schemeClr val="bg1"/>
                </a:solidFill>
              </a:rPr>
              <a:t>Recibir orientación y asesoría permanente en cuanto a educación sexual,  preservación y conservación de la salud e igualmente frente a la prevención del porte, distribución y consumo de bebidas alcohólicas y sustancias psicoactivas.(Ley 1620 </a:t>
            </a:r>
            <a:r>
              <a:rPr lang="es-CO" sz="2500" b="1" dirty="0" smtClean="0">
                <a:solidFill>
                  <a:schemeClr val="bg1"/>
                </a:solidFill>
              </a:rPr>
              <a:t> del 15 </a:t>
            </a:r>
            <a:r>
              <a:rPr lang="es-CO" sz="2500" b="1" dirty="0">
                <a:solidFill>
                  <a:schemeClr val="bg1"/>
                </a:solidFill>
              </a:rPr>
              <a:t>marzo 2013</a:t>
            </a:r>
            <a:r>
              <a:rPr lang="es-CO" sz="2500" b="1" dirty="0" smtClean="0">
                <a:solidFill>
                  <a:schemeClr val="bg1"/>
                </a:solidFill>
              </a:rPr>
              <a:t>)</a:t>
            </a:r>
          </a:p>
          <a:p>
            <a:pPr marL="0" indent="0">
              <a:buNone/>
            </a:pPr>
            <a:r>
              <a:rPr lang="es-CO" sz="2500" b="1" dirty="0" smtClean="0">
                <a:solidFill>
                  <a:schemeClr val="bg1"/>
                </a:solidFill>
              </a:rPr>
              <a:t> </a:t>
            </a:r>
            <a:r>
              <a:rPr lang="es-CO" sz="2500" b="1" dirty="0">
                <a:solidFill>
                  <a:schemeClr val="bg1"/>
                </a:solidFill>
              </a:rPr>
              <a:t>f. Recibir permanentemente una educación que promueva la vivencia de los valores </a:t>
            </a:r>
            <a:r>
              <a:rPr lang="es-CO" sz="2500" b="1" dirty="0" smtClean="0">
                <a:solidFill>
                  <a:schemeClr val="bg1"/>
                </a:solidFill>
              </a:rPr>
              <a:t>Sanjoseista </a:t>
            </a:r>
          </a:p>
          <a:p>
            <a:pPr marL="0" indent="0">
              <a:buNone/>
            </a:pPr>
            <a:r>
              <a:rPr lang="es-CO" sz="2500" b="1" dirty="0" smtClean="0">
                <a:solidFill>
                  <a:schemeClr val="bg1"/>
                </a:solidFill>
              </a:rPr>
              <a:t>g</a:t>
            </a:r>
            <a:r>
              <a:rPr lang="es-CO" sz="2500" b="1" dirty="0">
                <a:solidFill>
                  <a:schemeClr val="bg1"/>
                </a:solidFill>
              </a:rPr>
              <a:t>. Elegir y ser </a:t>
            </a:r>
            <a:r>
              <a:rPr lang="es-CO" sz="2500" b="1" dirty="0" smtClean="0">
                <a:solidFill>
                  <a:schemeClr val="bg1"/>
                </a:solidFill>
              </a:rPr>
              <a:t>elegido </a:t>
            </a:r>
            <a:r>
              <a:rPr lang="es-CO" sz="2500" b="1" dirty="0">
                <a:solidFill>
                  <a:schemeClr val="bg1"/>
                </a:solidFill>
              </a:rPr>
              <a:t>(a) al Consejo Estudiantil, al cargo de </a:t>
            </a:r>
            <a:r>
              <a:rPr lang="es-CO" sz="2500" b="1" dirty="0" smtClean="0">
                <a:solidFill>
                  <a:schemeClr val="bg1"/>
                </a:solidFill>
              </a:rPr>
              <a:t>Personero, </a:t>
            </a:r>
            <a:r>
              <a:rPr lang="es-CO" sz="2500" b="1" dirty="0">
                <a:solidFill>
                  <a:schemeClr val="bg1"/>
                </a:solidFill>
              </a:rPr>
              <a:t>a la contraloría, </a:t>
            </a:r>
            <a:r>
              <a:rPr lang="es-CO" sz="2500" b="1" dirty="0" smtClean="0">
                <a:solidFill>
                  <a:schemeClr val="bg1"/>
                </a:solidFill>
              </a:rPr>
              <a:t>al Comité </a:t>
            </a:r>
            <a:r>
              <a:rPr lang="es-CO" sz="2500" b="1" dirty="0">
                <a:solidFill>
                  <a:schemeClr val="bg1"/>
                </a:solidFill>
              </a:rPr>
              <a:t>de Convivencia,  y demás representaciones estudiantiles si  cumplen los requisitos para ello.  </a:t>
            </a:r>
            <a:endParaRPr lang="es-CO" sz="2500" b="1" dirty="0" smtClean="0">
              <a:solidFill>
                <a:schemeClr val="bg1"/>
              </a:solidFill>
            </a:endParaRPr>
          </a:p>
          <a:p>
            <a:pPr marL="0" indent="0">
              <a:buNone/>
            </a:pPr>
            <a:r>
              <a:rPr lang="es-CO" sz="2500" b="1" dirty="0" smtClean="0">
                <a:solidFill>
                  <a:schemeClr val="bg1"/>
                </a:solidFill>
              </a:rPr>
              <a:t>h</a:t>
            </a:r>
            <a:r>
              <a:rPr lang="es-CO" sz="2500" b="1" dirty="0">
                <a:solidFill>
                  <a:schemeClr val="bg1"/>
                </a:solidFill>
              </a:rPr>
              <a:t>. Disfrutar de un ambiente sano que fortalezca el desarrollo físico y mental. </a:t>
            </a:r>
            <a:endParaRPr lang="es-CO" sz="2500" b="1" dirty="0" smtClean="0">
              <a:solidFill>
                <a:schemeClr val="bg1"/>
              </a:solidFill>
            </a:endParaRPr>
          </a:p>
          <a:p>
            <a:pPr marL="0" indent="0">
              <a:buNone/>
            </a:pPr>
            <a:r>
              <a:rPr lang="es-CO" sz="2500" b="1" dirty="0" smtClean="0">
                <a:solidFill>
                  <a:schemeClr val="bg1"/>
                </a:solidFill>
              </a:rPr>
              <a:t>i.- Usar </a:t>
            </a:r>
            <a:r>
              <a:rPr lang="es-CO" sz="2500" b="1" dirty="0">
                <a:solidFill>
                  <a:schemeClr val="bg1"/>
                </a:solidFill>
              </a:rPr>
              <a:t>el teléfono público o celular, únicamente en horas de descanso o en caso de una emergencia.  Para usarlo en horas de clase debe tener  autorización escrita de profesores o Coordinadores. </a:t>
            </a:r>
            <a:endParaRPr lang="es-CO" sz="2500" b="1" dirty="0" smtClean="0">
              <a:solidFill>
                <a:schemeClr val="bg1"/>
              </a:solidFill>
            </a:endParaRPr>
          </a:p>
          <a:p>
            <a:pPr marL="0" indent="0">
              <a:buNone/>
            </a:pPr>
            <a:r>
              <a:rPr lang="es-CO" sz="2500" b="1" dirty="0" smtClean="0">
                <a:solidFill>
                  <a:schemeClr val="bg1"/>
                </a:solidFill>
              </a:rPr>
              <a:t>j</a:t>
            </a:r>
            <a:r>
              <a:rPr lang="es-CO" sz="2500" b="1" dirty="0">
                <a:solidFill>
                  <a:schemeClr val="bg1"/>
                </a:solidFill>
              </a:rPr>
              <a:t>. Recibir comunicación oportuna, eficaz y clara  sobre  las actividades realizadas y a ejecutarse</a:t>
            </a:r>
            <a:r>
              <a:rPr lang="es-CO" sz="2500" b="1" dirty="0" smtClean="0">
                <a:solidFill>
                  <a:schemeClr val="bg1"/>
                </a:solidFill>
              </a:rPr>
              <a:t>.</a:t>
            </a:r>
          </a:p>
          <a:p>
            <a:pPr marL="0" indent="0">
              <a:buNone/>
            </a:pPr>
            <a:r>
              <a:rPr lang="es-CO" sz="2500" b="1" dirty="0" smtClean="0">
                <a:solidFill>
                  <a:schemeClr val="bg1"/>
                </a:solidFill>
              </a:rPr>
              <a:t> </a:t>
            </a:r>
            <a:r>
              <a:rPr lang="es-CO" sz="2500" b="1" dirty="0">
                <a:solidFill>
                  <a:schemeClr val="bg1"/>
                </a:solidFill>
              </a:rPr>
              <a:t>k. Tener acceso a los servicios y recursos disponibles de la Institución para uso de las estudiantes, previo cumplimiento de los requisitos exigidos, en los reglamentos específicos. L </a:t>
            </a:r>
            <a:endParaRPr lang="es-CO" sz="2500" b="1" dirty="0" smtClean="0">
              <a:solidFill>
                <a:schemeClr val="bg1"/>
              </a:solidFill>
            </a:endParaRPr>
          </a:p>
          <a:p>
            <a:pPr marL="0" indent="0">
              <a:buNone/>
            </a:pPr>
            <a:r>
              <a:rPr lang="es-CO" sz="2500" b="1" dirty="0" smtClean="0">
                <a:solidFill>
                  <a:schemeClr val="bg1"/>
                </a:solidFill>
              </a:rPr>
              <a:t>Recibir </a:t>
            </a:r>
            <a:r>
              <a:rPr lang="es-CO" sz="2500" b="1" dirty="0">
                <a:solidFill>
                  <a:schemeClr val="bg1"/>
                </a:solidFill>
              </a:rPr>
              <a:t>capacitación periódicamente sobre Prevención de Desastres y Seguridad Escolar </a:t>
            </a:r>
            <a:r>
              <a:rPr lang="es-CO" sz="2500" b="1" dirty="0" smtClean="0">
                <a:solidFill>
                  <a:schemeClr val="bg1"/>
                </a:solidFill>
              </a:rPr>
              <a:t>.</a:t>
            </a:r>
          </a:p>
          <a:p>
            <a:pPr marL="0" indent="0">
              <a:buNone/>
            </a:pPr>
            <a:r>
              <a:rPr lang="es-CO" sz="2500" b="1" dirty="0" smtClean="0">
                <a:solidFill>
                  <a:schemeClr val="bg1"/>
                </a:solidFill>
              </a:rPr>
              <a:t> </a:t>
            </a:r>
            <a:r>
              <a:rPr lang="es-CO" sz="2500" b="1" dirty="0">
                <a:solidFill>
                  <a:schemeClr val="bg1"/>
                </a:solidFill>
              </a:rPr>
              <a:t>m.  Los demás que reconozcan las normas vigentes</a:t>
            </a:r>
            <a:r>
              <a:rPr lang="es-CO" sz="2500" b="1" dirty="0" smtClean="0">
                <a:solidFill>
                  <a:schemeClr val="bg1"/>
                </a:solidFill>
              </a:rPr>
              <a:t>.</a:t>
            </a:r>
          </a:p>
          <a:p>
            <a:pPr marL="0" indent="0">
              <a:buNone/>
            </a:pPr>
            <a:r>
              <a:rPr lang="es-CO" sz="2500" b="1" dirty="0" smtClean="0">
                <a:solidFill>
                  <a:schemeClr val="bg1"/>
                </a:solidFill>
              </a:rPr>
              <a:t> </a:t>
            </a:r>
            <a:r>
              <a:rPr lang="es-CO" sz="2500" b="1" dirty="0">
                <a:solidFill>
                  <a:schemeClr val="bg1"/>
                </a:solidFill>
              </a:rPr>
              <a:t>n. Justificar y explicar sus  actos cuando lo considere necesario en el marco del conducto regular</a:t>
            </a:r>
            <a:r>
              <a:rPr lang="es-CO" sz="2500" dirty="0"/>
              <a:t>. </a:t>
            </a: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474656" y="1936318"/>
            <a:ext cx="3448050" cy="2623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399749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180304"/>
            <a:ext cx="9905998" cy="1275009"/>
          </a:xfrm>
        </p:spPr>
        <p:txBody>
          <a:bodyPr>
            <a:normAutofit fontScale="90000"/>
          </a:bodyPr>
          <a:lstStyle/>
          <a:p>
            <a:pPr algn="ctr"/>
            <a:r>
              <a:rPr lang="es-CO" dirty="0" smtClean="0"/>
              <a:t/>
            </a:r>
            <a:br>
              <a:rPr lang="es-CO" dirty="0" smtClean="0"/>
            </a:br>
            <a:r>
              <a:rPr lang="es-CO" dirty="0" smtClean="0">
                <a:solidFill>
                  <a:schemeClr val="bg1"/>
                </a:solidFill>
              </a:rPr>
              <a:t>Artículo 14.  Derechos Académicos de las y los  estudiantes </a:t>
            </a:r>
            <a:r>
              <a:rPr lang="es-CO" dirty="0" smtClean="0"/>
              <a:t/>
            </a:r>
            <a:br>
              <a:rPr lang="es-CO" dirty="0" smtClean="0"/>
            </a:br>
            <a:endParaRPr lang="es-CO" dirty="0"/>
          </a:p>
        </p:txBody>
      </p:sp>
      <p:sp>
        <p:nvSpPr>
          <p:cNvPr id="3" name="Marcador de contenido 2"/>
          <p:cNvSpPr>
            <a:spLocks noGrp="1"/>
          </p:cNvSpPr>
          <p:nvPr>
            <p:ph sz="half" idx="1"/>
          </p:nvPr>
        </p:nvSpPr>
        <p:spPr>
          <a:xfrm>
            <a:off x="850005" y="1262131"/>
            <a:ext cx="6774287" cy="4816698"/>
          </a:xfrm>
        </p:spPr>
        <p:txBody>
          <a:bodyPr>
            <a:normAutofit fontScale="55000" lnSpcReduction="20000"/>
          </a:bodyPr>
          <a:lstStyle/>
          <a:p>
            <a:pPr marL="457200" indent="-457200">
              <a:buAutoNum type="alphaLcPeriod"/>
            </a:pPr>
            <a:r>
              <a:rPr lang="es-CO" b="1" dirty="0" smtClean="0">
                <a:solidFill>
                  <a:schemeClr val="bg1"/>
                </a:solidFill>
              </a:rPr>
              <a:t>Gozar </a:t>
            </a:r>
            <a:r>
              <a:rPr lang="es-CO" b="1" dirty="0">
                <a:solidFill>
                  <a:schemeClr val="bg1"/>
                </a:solidFill>
              </a:rPr>
              <a:t>de un ambiente físico y humano propicio para el estudio.  </a:t>
            </a:r>
            <a:endParaRPr lang="es-CO" b="1" dirty="0" smtClean="0">
              <a:solidFill>
                <a:schemeClr val="bg1"/>
              </a:solidFill>
            </a:endParaRPr>
          </a:p>
          <a:p>
            <a:pPr marL="457200" indent="-457200">
              <a:buAutoNum type="alphaLcPeriod"/>
            </a:pPr>
            <a:r>
              <a:rPr lang="es-CO" b="1" dirty="0" smtClean="0">
                <a:solidFill>
                  <a:schemeClr val="bg1"/>
                </a:solidFill>
              </a:rPr>
              <a:t>Recibir </a:t>
            </a:r>
            <a:r>
              <a:rPr lang="es-CO" b="1" dirty="0">
                <a:solidFill>
                  <a:schemeClr val="bg1"/>
                </a:solidFill>
              </a:rPr>
              <a:t>las  clases completas dentro del horario establecido. </a:t>
            </a:r>
            <a:endParaRPr lang="es-CO" b="1" dirty="0" smtClean="0">
              <a:solidFill>
                <a:schemeClr val="bg1"/>
              </a:solidFill>
            </a:endParaRPr>
          </a:p>
          <a:p>
            <a:pPr marL="457200" indent="-457200">
              <a:buAutoNum type="alphaLcPeriod"/>
            </a:pPr>
            <a:r>
              <a:rPr lang="es-CO" b="1" dirty="0" smtClean="0">
                <a:solidFill>
                  <a:schemeClr val="bg1"/>
                </a:solidFill>
              </a:rPr>
              <a:t>Solicitar </a:t>
            </a:r>
            <a:r>
              <a:rPr lang="es-CO" b="1" dirty="0">
                <a:solidFill>
                  <a:schemeClr val="bg1"/>
                </a:solidFill>
              </a:rPr>
              <a:t>y recibir de los profesores asesoría para la solución de dificultades de aprendizaje. </a:t>
            </a:r>
            <a:endParaRPr lang="es-CO" b="1" dirty="0" smtClean="0">
              <a:solidFill>
                <a:schemeClr val="bg1"/>
              </a:solidFill>
            </a:endParaRPr>
          </a:p>
          <a:p>
            <a:pPr marL="457200" indent="-457200">
              <a:buAutoNum type="alphaLcPeriod"/>
            </a:pPr>
            <a:r>
              <a:rPr lang="es-CO" b="1" dirty="0" smtClean="0">
                <a:solidFill>
                  <a:schemeClr val="bg1"/>
                </a:solidFill>
              </a:rPr>
              <a:t>Conocer </a:t>
            </a:r>
            <a:r>
              <a:rPr lang="es-CO" b="1" dirty="0">
                <a:solidFill>
                  <a:schemeClr val="bg1"/>
                </a:solidFill>
              </a:rPr>
              <a:t>el plan y criterios de evaluación  de asignatura en cada grado</a:t>
            </a:r>
            <a:r>
              <a:rPr lang="es-CO" b="1" dirty="0" smtClean="0">
                <a:solidFill>
                  <a:schemeClr val="bg1"/>
                </a:solidFill>
              </a:rPr>
              <a:t>. </a:t>
            </a:r>
          </a:p>
          <a:p>
            <a:pPr marL="0" indent="0">
              <a:buNone/>
            </a:pPr>
            <a:r>
              <a:rPr lang="es-CO" b="1" dirty="0" smtClean="0">
                <a:solidFill>
                  <a:schemeClr val="bg1"/>
                </a:solidFill>
              </a:rPr>
              <a:t>e.-       Recibir </a:t>
            </a:r>
            <a:r>
              <a:rPr lang="es-CO" b="1" dirty="0">
                <a:solidFill>
                  <a:schemeClr val="bg1"/>
                </a:solidFill>
              </a:rPr>
              <a:t>por parte de cada docente de las asignaturas los criterios de evaluación en cada período de acuerdo al Sistema de evaluación </a:t>
            </a:r>
            <a:r>
              <a:rPr lang="es-CO" b="1" dirty="0" smtClean="0">
                <a:solidFill>
                  <a:schemeClr val="bg1"/>
                </a:solidFill>
              </a:rPr>
              <a:t>Sanjoseista. </a:t>
            </a:r>
            <a:r>
              <a:rPr lang="es-CO" b="1" dirty="0">
                <a:solidFill>
                  <a:schemeClr val="bg1"/>
                </a:solidFill>
              </a:rPr>
              <a:t>(</a:t>
            </a:r>
            <a:r>
              <a:rPr lang="es-CO" b="1" dirty="0" smtClean="0">
                <a:solidFill>
                  <a:schemeClr val="bg1"/>
                </a:solidFill>
              </a:rPr>
              <a:t>SIEE)</a:t>
            </a:r>
          </a:p>
          <a:p>
            <a:pPr marL="457200" indent="-457200">
              <a:buAutoNum type="alphaLcPeriod" startAt="12"/>
            </a:pPr>
            <a:r>
              <a:rPr lang="es-CO" b="1" dirty="0" smtClean="0">
                <a:solidFill>
                  <a:schemeClr val="bg1"/>
                </a:solidFill>
              </a:rPr>
              <a:t>Presentar </a:t>
            </a:r>
            <a:r>
              <a:rPr lang="es-CO" b="1" dirty="0">
                <a:solidFill>
                  <a:schemeClr val="bg1"/>
                </a:solidFill>
              </a:rPr>
              <a:t>las evaluaciones pendientes por inasistencia, cuando haya justificado oportunamente su ausencia ante la </a:t>
            </a:r>
            <a:r>
              <a:rPr lang="es-CO" b="1" dirty="0" smtClean="0">
                <a:solidFill>
                  <a:schemeClr val="bg1"/>
                </a:solidFill>
              </a:rPr>
              <a:t>Coordinación.</a:t>
            </a:r>
          </a:p>
          <a:p>
            <a:pPr marL="457200" indent="-457200">
              <a:buAutoNum type="alphaLcPeriod" startAt="12"/>
            </a:pPr>
            <a:r>
              <a:rPr lang="es-CO" b="1" dirty="0" smtClean="0">
                <a:solidFill>
                  <a:schemeClr val="bg1"/>
                </a:solidFill>
              </a:rPr>
              <a:t>Ser </a:t>
            </a:r>
            <a:r>
              <a:rPr lang="es-CO" b="1" dirty="0">
                <a:solidFill>
                  <a:schemeClr val="bg1"/>
                </a:solidFill>
              </a:rPr>
              <a:t>estimuladas en las acciones individuales o grupales, merecedoras de reconocimiento. </a:t>
            </a:r>
            <a:endParaRPr lang="es-CO" b="1" dirty="0" smtClean="0">
              <a:solidFill>
                <a:schemeClr val="bg1"/>
              </a:solidFill>
            </a:endParaRPr>
          </a:p>
          <a:p>
            <a:pPr marL="457200" indent="-457200">
              <a:buAutoNum type="alphaLcPeriod" startAt="12"/>
            </a:pPr>
            <a:r>
              <a:rPr lang="es-CO" b="1" dirty="0" smtClean="0">
                <a:solidFill>
                  <a:schemeClr val="bg1"/>
                </a:solidFill>
              </a:rPr>
              <a:t>Participar </a:t>
            </a:r>
            <a:r>
              <a:rPr lang="es-CO" b="1" dirty="0">
                <a:solidFill>
                  <a:schemeClr val="bg1"/>
                </a:solidFill>
              </a:rPr>
              <a:t>activamente en la evaluación institucional, según los formatos establecidos para tal fin. </a:t>
            </a:r>
            <a:endParaRPr lang="es-CO" b="1" dirty="0" smtClean="0">
              <a:solidFill>
                <a:schemeClr val="bg1"/>
              </a:solidFill>
            </a:endParaRPr>
          </a:p>
          <a:p>
            <a:pPr marL="457200" indent="-457200">
              <a:buAutoNum type="alphaLcPeriod" startAt="12"/>
            </a:pPr>
            <a:r>
              <a:rPr lang="es-CO" b="1" dirty="0" smtClean="0">
                <a:solidFill>
                  <a:schemeClr val="bg1"/>
                </a:solidFill>
              </a:rPr>
              <a:t>Participar </a:t>
            </a:r>
            <a:r>
              <a:rPr lang="es-CO" b="1" dirty="0">
                <a:solidFill>
                  <a:schemeClr val="bg1"/>
                </a:solidFill>
              </a:rPr>
              <a:t>en eventos como foros, seminarios y todas aquellas actividades que </a:t>
            </a:r>
            <a:r>
              <a:rPr lang="es-CO" b="1" dirty="0" smtClean="0">
                <a:solidFill>
                  <a:schemeClr val="bg1"/>
                </a:solidFill>
              </a:rPr>
              <a:t>contribuyan </a:t>
            </a:r>
            <a:r>
              <a:rPr lang="es-CO" b="1" dirty="0">
                <a:solidFill>
                  <a:schemeClr val="bg1"/>
                </a:solidFill>
              </a:rPr>
              <a:t>a su formación personal y académica. </a:t>
            </a:r>
            <a:endParaRPr lang="es-CO" b="1" dirty="0" smtClean="0">
              <a:solidFill>
                <a:schemeClr val="bg1"/>
              </a:solidFill>
            </a:endParaRPr>
          </a:p>
          <a:p>
            <a:pPr marL="457200" indent="-457200">
              <a:buAutoNum type="alphaLcPeriod" startAt="12"/>
            </a:pPr>
            <a:r>
              <a:rPr lang="es-CO" b="1" dirty="0" smtClean="0">
                <a:solidFill>
                  <a:schemeClr val="bg1"/>
                </a:solidFill>
              </a:rPr>
              <a:t>Ser </a:t>
            </a:r>
            <a:r>
              <a:rPr lang="es-CO" b="1" dirty="0">
                <a:solidFill>
                  <a:schemeClr val="bg1"/>
                </a:solidFill>
              </a:rPr>
              <a:t>proclamado bachiller de acuerdo con el Proyecto Educativo Institucional, previo al cumplimiento de los requisitos establecidos por el Ministerio de Educación Nacional, la Institución y los demás que establezcan  las normas vigentes. </a:t>
            </a:r>
          </a:p>
          <a:p>
            <a:endParaRPr lang="es-CO" b="1" dirty="0">
              <a:solidFill>
                <a:schemeClr val="bg1"/>
              </a:solidFill>
            </a:endParaRP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81870" y="1962324"/>
            <a:ext cx="4095482" cy="3416311"/>
          </a:xfrm>
        </p:spPr>
      </p:pic>
    </p:spTree>
    <p:extLst>
      <p:ext uri="{BB962C8B-B14F-4D97-AF65-F5344CB8AC3E}">
        <p14:creationId xmlns:p14="http://schemas.microsoft.com/office/powerpoint/2010/main" val="40832393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0" y="219274"/>
            <a:ext cx="10382519" cy="1004219"/>
          </a:xfrm>
        </p:spPr>
        <p:txBody>
          <a:bodyPr>
            <a:normAutofit fontScale="90000"/>
          </a:bodyPr>
          <a:lstStyle/>
          <a:p>
            <a:pPr algn="ctr"/>
            <a:r>
              <a:rPr lang="es-CO" sz="3100" dirty="0" smtClean="0">
                <a:solidFill>
                  <a:schemeClr val="bg1"/>
                </a:solidFill>
              </a:rPr>
              <a:t/>
            </a:r>
            <a:br>
              <a:rPr lang="es-CO" sz="3100" dirty="0" smtClean="0">
                <a:solidFill>
                  <a:schemeClr val="bg1"/>
                </a:solidFill>
              </a:rPr>
            </a:br>
            <a:r>
              <a:rPr lang="es-CO" sz="3100" dirty="0" smtClean="0">
                <a:solidFill>
                  <a:schemeClr val="bg1"/>
                </a:solidFill>
              </a:rPr>
              <a:t>Artículo </a:t>
            </a:r>
            <a:r>
              <a:rPr lang="es-CO" sz="3100" dirty="0">
                <a:solidFill>
                  <a:schemeClr val="bg1"/>
                </a:solidFill>
              </a:rPr>
              <a:t>15. Derechos de los padres de familia o acudientes reconocidos: (Decreto 1286 artículo 2 de 2005) </a:t>
            </a:r>
            <a:r>
              <a:rPr lang="es-CO" dirty="0"/>
              <a:t/>
            </a:r>
            <a:br>
              <a:rPr lang="es-CO" dirty="0"/>
            </a:br>
            <a:endParaRPr lang="es-CO" dirty="0"/>
          </a:p>
        </p:txBody>
      </p:sp>
      <p:sp>
        <p:nvSpPr>
          <p:cNvPr id="3" name="Marcador de contenido 2"/>
          <p:cNvSpPr>
            <a:spLocks noGrp="1"/>
          </p:cNvSpPr>
          <p:nvPr>
            <p:ph sz="half" idx="1"/>
          </p:nvPr>
        </p:nvSpPr>
        <p:spPr>
          <a:xfrm>
            <a:off x="425004" y="1339403"/>
            <a:ext cx="7611414" cy="5215943"/>
          </a:xfrm>
        </p:spPr>
        <p:txBody>
          <a:bodyPr>
            <a:normAutofit fontScale="55000" lnSpcReduction="20000"/>
          </a:bodyPr>
          <a:lstStyle/>
          <a:p>
            <a:pPr marL="457200" indent="-457200">
              <a:buAutoNum type="alphaLcPeriod"/>
            </a:pPr>
            <a:r>
              <a:rPr lang="es-CO" dirty="0" smtClean="0">
                <a:solidFill>
                  <a:schemeClr val="bg1"/>
                </a:solidFill>
              </a:rPr>
              <a:t>Encontrar </a:t>
            </a:r>
            <a:r>
              <a:rPr lang="es-CO" dirty="0">
                <a:solidFill>
                  <a:schemeClr val="bg1"/>
                </a:solidFill>
              </a:rPr>
              <a:t>en la Institución un ambiente propicio para la formación de sus </a:t>
            </a:r>
            <a:r>
              <a:rPr lang="es-CO" dirty="0" smtClean="0">
                <a:solidFill>
                  <a:schemeClr val="bg1"/>
                </a:solidFill>
              </a:rPr>
              <a:t>hijos.</a:t>
            </a:r>
          </a:p>
          <a:p>
            <a:pPr marL="457200" indent="-457200">
              <a:buAutoNum type="alphaLcPeriod"/>
            </a:pPr>
            <a:r>
              <a:rPr lang="es-CO" dirty="0" smtClean="0">
                <a:solidFill>
                  <a:schemeClr val="bg1"/>
                </a:solidFill>
              </a:rPr>
              <a:t>Representar </a:t>
            </a:r>
            <a:r>
              <a:rPr lang="es-CO" dirty="0">
                <a:solidFill>
                  <a:schemeClr val="bg1"/>
                </a:solidFill>
              </a:rPr>
              <a:t>a sus </a:t>
            </a:r>
            <a:r>
              <a:rPr lang="es-CO" dirty="0" smtClean="0">
                <a:solidFill>
                  <a:schemeClr val="bg1"/>
                </a:solidFill>
              </a:rPr>
              <a:t>hijos </a:t>
            </a:r>
            <a:r>
              <a:rPr lang="es-CO" dirty="0">
                <a:solidFill>
                  <a:schemeClr val="bg1"/>
                </a:solidFill>
              </a:rPr>
              <a:t>ante la Institución Educativa  </a:t>
            </a:r>
            <a:endParaRPr lang="es-CO" dirty="0" smtClean="0">
              <a:solidFill>
                <a:schemeClr val="bg1"/>
              </a:solidFill>
            </a:endParaRPr>
          </a:p>
          <a:p>
            <a:pPr marL="457200" indent="-457200">
              <a:buAutoNum type="alphaLcPeriod"/>
            </a:pPr>
            <a:r>
              <a:rPr lang="es-CO" dirty="0" smtClean="0">
                <a:solidFill>
                  <a:schemeClr val="bg1"/>
                </a:solidFill>
              </a:rPr>
              <a:t>Hacer </a:t>
            </a:r>
            <a:r>
              <a:rPr lang="es-CO" dirty="0">
                <a:solidFill>
                  <a:schemeClr val="bg1"/>
                </a:solidFill>
              </a:rPr>
              <a:t>sugerencias por escrito que beneficien a la comunidad educativa. </a:t>
            </a:r>
            <a:endParaRPr lang="es-CO" dirty="0" smtClean="0">
              <a:solidFill>
                <a:schemeClr val="bg1"/>
              </a:solidFill>
            </a:endParaRPr>
          </a:p>
          <a:p>
            <a:pPr marL="457200" indent="-457200">
              <a:buAutoNum type="alphaLcPeriod"/>
            </a:pPr>
            <a:r>
              <a:rPr lang="es-CO" dirty="0" smtClean="0">
                <a:solidFill>
                  <a:schemeClr val="bg1"/>
                </a:solidFill>
              </a:rPr>
              <a:t>Ser </a:t>
            </a:r>
            <a:r>
              <a:rPr lang="es-CO" dirty="0">
                <a:solidFill>
                  <a:schemeClr val="bg1"/>
                </a:solidFill>
              </a:rPr>
              <a:t>informados oportunamente, escuchados y orientados acerca del comportamiento escolar de </a:t>
            </a:r>
            <a:r>
              <a:rPr lang="es-CO" dirty="0" smtClean="0">
                <a:solidFill>
                  <a:schemeClr val="bg1"/>
                </a:solidFill>
              </a:rPr>
              <a:t>sus hijos </a:t>
            </a:r>
            <a:r>
              <a:rPr lang="es-CO" dirty="0">
                <a:solidFill>
                  <a:schemeClr val="bg1"/>
                </a:solidFill>
              </a:rPr>
              <a:t>y de los problemas que le atañen. </a:t>
            </a:r>
            <a:endParaRPr lang="es-CO" dirty="0" smtClean="0">
              <a:solidFill>
                <a:schemeClr val="bg1"/>
              </a:solidFill>
            </a:endParaRPr>
          </a:p>
          <a:p>
            <a:pPr marL="457200" indent="-457200">
              <a:buAutoNum type="alphaLcPeriod"/>
            </a:pPr>
            <a:r>
              <a:rPr lang="es-CO" dirty="0" smtClean="0">
                <a:solidFill>
                  <a:schemeClr val="bg1"/>
                </a:solidFill>
              </a:rPr>
              <a:t>Recibir </a:t>
            </a:r>
            <a:r>
              <a:rPr lang="es-CO" dirty="0">
                <a:solidFill>
                  <a:schemeClr val="bg1"/>
                </a:solidFill>
              </a:rPr>
              <a:t>asesoría por parte de las diferentes dependencias con que cuenta el colegio  cuando lo solicite o cuando la institución lo considere necesario en el horario establecido. </a:t>
            </a:r>
            <a:endParaRPr lang="es-CO" dirty="0" smtClean="0">
              <a:solidFill>
                <a:schemeClr val="bg1"/>
              </a:solidFill>
            </a:endParaRPr>
          </a:p>
          <a:p>
            <a:pPr marL="457200" indent="-457200">
              <a:buAutoNum type="alphaLcPeriod"/>
            </a:pPr>
            <a:r>
              <a:rPr lang="es-CO" dirty="0" smtClean="0">
                <a:solidFill>
                  <a:schemeClr val="bg1"/>
                </a:solidFill>
              </a:rPr>
              <a:t>Ser </a:t>
            </a:r>
            <a:r>
              <a:rPr lang="es-CO" dirty="0">
                <a:solidFill>
                  <a:schemeClr val="bg1"/>
                </a:solidFill>
              </a:rPr>
              <a:t>informados de los horarios y las actividades que se realicen en el colegio, recibiendo oportunamente las citaciones cuando sean necesarias </a:t>
            </a:r>
            <a:endParaRPr lang="es-CO" dirty="0" smtClean="0">
              <a:solidFill>
                <a:schemeClr val="bg1"/>
              </a:solidFill>
            </a:endParaRPr>
          </a:p>
          <a:p>
            <a:pPr marL="457200" indent="-457200">
              <a:buAutoNum type="alphaLcPeriod"/>
            </a:pPr>
            <a:r>
              <a:rPr lang="es-CO" dirty="0" smtClean="0">
                <a:solidFill>
                  <a:schemeClr val="bg1"/>
                </a:solidFill>
              </a:rPr>
              <a:t> </a:t>
            </a:r>
            <a:r>
              <a:rPr lang="es-CO" dirty="0">
                <a:solidFill>
                  <a:schemeClr val="bg1"/>
                </a:solidFill>
              </a:rPr>
              <a:t>Presentar en forma respetuosa solicitudes y/o reclamaciones justas, en el lugar, momento y a la persona adecuada siguiendo el conducto regular indicado en el artículo noveno de este Manual. </a:t>
            </a:r>
          </a:p>
          <a:p>
            <a:pPr marL="457200" indent="-457200">
              <a:buAutoNum type="alphaUcPeriod" startAt="8"/>
            </a:pPr>
            <a:r>
              <a:rPr lang="es-CO" dirty="0" smtClean="0">
                <a:solidFill>
                  <a:schemeClr val="bg1"/>
                </a:solidFill>
              </a:rPr>
              <a:t>Elegir </a:t>
            </a:r>
            <a:r>
              <a:rPr lang="es-CO" dirty="0">
                <a:solidFill>
                  <a:schemeClr val="bg1"/>
                </a:solidFill>
              </a:rPr>
              <a:t>y ser elegidos al Consejo de padres de familia, Consejo Directivo, y demás comités que establezcan las normas si cumplen los requisitos establecidos para ello</a:t>
            </a:r>
            <a:r>
              <a:rPr lang="es-CO" dirty="0" smtClean="0">
                <a:solidFill>
                  <a:schemeClr val="bg1"/>
                </a:solidFill>
              </a:rPr>
              <a:t>.</a:t>
            </a:r>
          </a:p>
          <a:p>
            <a:pPr marL="457200" indent="-457200">
              <a:buAutoNum type="alphaUcPeriod" startAt="8"/>
            </a:pPr>
            <a:r>
              <a:rPr lang="es-CO" dirty="0" smtClean="0">
                <a:solidFill>
                  <a:schemeClr val="bg1"/>
                </a:solidFill>
              </a:rPr>
              <a:t>Ser </a:t>
            </a:r>
            <a:r>
              <a:rPr lang="es-CO" dirty="0">
                <a:solidFill>
                  <a:schemeClr val="bg1"/>
                </a:solidFill>
              </a:rPr>
              <a:t>atendidos e informados oportuna y  respetuosamente por los integrantes de los estamentos institucionales, de acuerdo con los horarios establecidos. </a:t>
            </a:r>
            <a:endParaRPr lang="es-CO" dirty="0" smtClean="0">
              <a:solidFill>
                <a:schemeClr val="bg1"/>
              </a:solidFill>
            </a:endParaRPr>
          </a:p>
          <a:p>
            <a:pPr marL="0" indent="0">
              <a:buNone/>
            </a:pPr>
            <a:r>
              <a:rPr lang="es-CO" dirty="0" smtClean="0">
                <a:solidFill>
                  <a:schemeClr val="bg1"/>
                </a:solidFill>
              </a:rPr>
              <a:t> </a:t>
            </a:r>
            <a:r>
              <a:rPr lang="es-CO" dirty="0">
                <a:solidFill>
                  <a:schemeClr val="bg1"/>
                </a:solidFill>
              </a:rPr>
              <a:t>j</a:t>
            </a:r>
            <a:r>
              <a:rPr lang="es-CO" dirty="0" smtClean="0">
                <a:solidFill>
                  <a:schemeClr val="bg1"/>
                </a:solidFill>
              </a:rPr>
              <a:t>.          </a:t>
            </a:r>
            <a:r>
              <a:rPr lang="es-CO" dirty="0">
                <a:solidFill>
                  <a:schemeClr val="bg1"/>
                </a:solidFill>
              </a:rPr>
              <a:t>Solicitar certificaciones y constancias conforme a las normas </a:t>
            </a:r>
            <a:r>
              <a:rPr lang="es-CO" dirty="0" smtClean="0">
                <a:solidFill>
                  <a:schemeClr val="bg1"/>
                </a:solidFill>
              </a:rPr>
              <a:t>vigentes</a:t>
            </a:r>
          </a:p>
          <a:p>
            <a:pPr marL="0" indent="0">
              <a:buNone/>
            </a:pPr>
            <a:r>
              <a:rPr lang="es-CO" dirty="0" smtClean="0">
                <a:solidFill>
                  <a:schemeClr val="bg1"/>
                </a:solidFill>
              </a:rPr>
              <a:t> </a:t>
            </a:r>
            <a:r>
              <a:rPr lang="es-CO" dirty="0">
                <a:solidFill>
                  <a:schemeClr val="bg1"/>
                </a:solidFill>
              </a:rPr>
              <a:t>k</a:t>
            </a:r>
            <a:r>
              <a:rPr lang="es-CO" dirty="0" smtClean="0">
                <a:solidFill>
                  <a:schemeClr val="bg1"/>
                </a:solidFill>
              </a:rPr>
              <a:t>.          </a:t>
            </a:r>
            <a:r>
              <a:rPr lang="es-CO" dirty="0">
                <a:solidFill>
                  <a:schemeClr val="bg1"/>
                </a:solidFill>
              </a:rPr>
              <a:t>Delegar en un adulto responsable, debidamente autorizado, la función de acudiente.</a:t>
            </a: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255000" y="2402941"/>
            <a:ext cx="3384550" cy="2209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21981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57989" y="613611"/>
            <a:ext cx="10877420" cy="5632311"/>
          </a:xfrm>
          <a:prstGeom prst="rect">
            <a:avLst/>
          </a:prstGeom>
        </p:spPr>
        <p:txBody>
          <a:bodyPr wrap="square">
            <a:spAutoFit/>
          </a:bodyPr>
          <a:lstStyle/>
          <a:p>
            <a:r>
              <a:rPr lang="es-CO" dirty="0">
                <a:solidFill>
                  <a:schemeClr val="bg1"/>
                </a:solidFill>
                <a:latin typeface="Calibri" panose="020F0502020204030204" pitchFamily="34" charset="0"/>
              </a:rPr>
              <a:t>Que se debe dotar a la IED San José de Sitionuevo Magdalena. de un Instrumento legal que contemple los criterios de convivencia, principios de dignidad, respeto a sus semejantes y al bien ajeno, responsabilidad y acato a las disposiciones del Plantel y a la vez se fijen estímulos para una formación integral, respetando los derechos y promoviendo los deberes para una sana convivencia integral. </a:t>
            </a:r>
          </a:p>
          <a:p>
            <a:r>
              <a:rPr lang="es-CO" dirty="0">
                <a:solidFill>
                  <a:schemeClr val="bg1"/>
                </a:solidFill>
                <a:latin typeface="Calibri" panose="020F0502020204030204" pitchFamily="34" charset="0"/>
              </a:rPr>
              <a:t>3. Que tanto Estudiantes, como Padres de Familia y Docentes y Directivos deben tomar conciencia de su responsabilidad, de contribuir al desarrollo eficaz de los objetivos de la Institución en pro de la comunidad y por ende deben comprometerse en el proceso educativo. </a:t>
            </a:r>
          </a:p>
          <a:p>
            <a:r>
              <a:rPr lang="es-CO" dirty="0">
                <a:solidFill>
                  <a:schemeClr val="bg1"/>
                </a:solidFill>
                <a:latin typeface="Calibri" panose="020F0502020204030204" pitchFamily="34" charset="0"/>
              </a:rPr>
              <a:t>4. Que es necesario reconocer los derechos y deberes que le corresponden a todos y cada uno de los integrantes de la comunidad educativa, para velar por el obligatorio cumplimiento de éstos. </a:t>
            </a:r>
          </a:p>
          <a:p>
            <a:r>
              <a:rPr lang="es-CO" dirty="0">
                <a:solidFill>
                  <a:schemeClr val="bg1"/>
                </a:solidFill>
              </a:rPr>
              <a:t>5. Que </a:t>
            </a:r>
            <a:r>
              <a:rPr lang="es-CO" dirty="0">
                <a:solidFill>
                  <a:schemeClr val="bg1"/>
                </a:solidFill>
                <a:latin typeface="Calibri" panose="020F0502020204030204" pitchFamily="34" charset="0"/>
              </a:rPr>
              <a:t>la IED San José de Sitionuevo Magdalena</a:t>
            </a:r>
            <a:r>
              <a:rPr lang="es-CO" dirty="0">
                <a:solidFill>
                  <a:schemeClr val="bg1"/>
                </a:solidFill>
              </a:rPr>
              <a:t>. debe procurar el bienestar de los estudiantes y velar por su integridad, dignidad, sano desarrollo y su ejemplar comportamiento en comunidad, además del cumplimiento en el área educativa, fijando normas que así lo garanticen. </a:t>
            </a:r>
          </a:p>
          <a:p>
            <a:r>
              <a:rPr lang="es-CO" dirty="0">
                <a:solidFill>
                  <a:schemeClr val="bg1"/>
                </a:solidFill>
              </a:rPr>
              <a:t>6. Que se debe precisar los mecanismos de participación democrática, dando cumplimiento a los artículos 31 y 32 de la ley 1098 de Infancia y Adolescencia, así como el cumplimiento de los fines, objetivos y principios educativos dando cumplimiento al decreto 1860. </a:t>
            </a:r>
          </a:p>
          <a:p>
            <a:r>
              <a:rPr lang="es-CO" dirty="0">
                <a:solidFill>
                  <a:schemeClr val="bg1"/>
                </a:solidFill>
              </a:rPr>
              <a:t>7. Que el Contenido del presente Manual de Convivencia de </a:t>
            </a:r>
            <a:r>
              <a:rPr lang="es-CO" dirty="0">
                <a:solidFill>
                  <a:schemeClr val="bg1"/>
                </a:solidFill>
                <a:latin typeface="Calibri" panose="020F0502020204030204" pitchFamily="34" charset="0"/>
              </a:rPr>
              <a:t>la IED San José de Sitionuevo Magdalena</a:t>
            </a:r>
            <a:r>
              <a:rPr lang="es-CO" dirty="0">
                <a:solidFill>
                  <a:schemeClr val="bg1"/>
                </a:solidFill>
              </a:rPr>
              <a:t>. es fruto de la concertación democrática y planteamientos formulados por representantes de toda la Comunidad Educativa: Directivos, Docentes, Estudiantes, Padres de Familia, Personal Administrativo, de Servicio General y Comunidad educativa y aprobado en Consejo Directivo. </a:t>
            </a:r>
          </a:p>
          <a:p>
            <a:endParaRPr lang="es-CO" dirty="0">
              <a:latin typeface="Calibri" panose="020F0502020204030204" pitchFamily="34" charset="0"/>
            </a:endParaRPr>
          </a:p>
        </p:txBody>
      </p:sp>
    </p:spTree>
    <p:extLst>
      <p:ext uri="{BB962C8B-B14F-4D97-AF65-F5344CB8AC3E}">
        <p14:creationId xmlns:p14="http://schemas.microsoft.com/office/powerpoint/2010/main" val="9918121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334852"/>
            <a:ext cx="9905998" cy="1030310"/>
          </a:xfrm>
        </p:spPr>
        <p:txBody>
          <a:bodyPr/>
          <a:lstStyle/>
          <a:p>
            <a:pPr algn="ctr"/>
            <a:r>
              <a:rPr lang="es-CO" dirty="0" smtClean="0">
                <a:solidFill>
                  <a:schemeClr val="bg1"/>
                </a:solidFill>
              </a:rPr>
              <a:t>Parágrafo</a:t>
            </a:r>
            <a:endParaRPr lang="es-CO" dirty="0">
              <a:solidFill>
                <a:schemeClr val="bg1"/>
              </a:solidFill>
            </a:endParaRPr>
          </a:p>
        </p:txBody>
      </p:sp>
      <p:sp>
        <p:nvSpPr>
          <p:cNvPr id="3" name="Marcador de contenido 2"/>
          <p:cNvSpPr>
            <a:spLocks noGrp="1"/>
          </p:cNvSpPr>
          <p:nvPr>
            <p:ph sz="half" idx="1"/>
          </p:nvPr>
        </p:nvSpPr>
        <p:spPr>
          <a:xfrm>
            <a:off x="1141410" y="1365162"/>
            <a:ext cx="4878389" cy="4426038"/>
          </a:xfrm>
        </p:spPr>
        <p:txBody>
          <a:bodyPr>
            <a:normAutofit fontScale="70000" lnSpcReduction="20000"/>
          </a:bodyPr>
          <a:lstStyle/>
          <a:p>
            <a:pPr marL="0" indent="0">
              <a:buNone/>
            </a:pPr>
            <a:r>
              <a:rPr lang="es-CO" b="1" dirty="0" smtClean="0">
                <a:solidFill>
                  <a:schemeClr val="bg1"/>
                </a:solidFill>
              </a:rPr>
              <a:t>El </a:t>
            </a:r>
            <a:r>
              <a:rPr lang="es-CO" b="1" dirty="0">
                <a:solidFill>
                  <a:schemeClr val="bg1"/>
                </a:solidFill>
              </a:rPr>
              <a:t>derecho a la educación es una responsabilidad compartida y se vulnera cuando: </a:t>
            </a:r>
          </a:p>
          <a:p>
            <a:r>
              <a:rPr lang="es-CO" b="1" dirty="0" smtClean="0">
                <a:solidFill>
                  <a:schemeClr val="bg1"/>
                </a:solidFill>
              </a:rPr>
              <a:t>La </a:t>
            </a:r>
            <a:r>
              <a:rPr lang="es-CO" b="1" dirty="0">
                <a:solidFill>
                  <a:schemeClr val="bg1"/>
                </a:solidFill>
              </a:rPr>
              <a:t>estudiante incumple con sus responsabilidades académicas y de convivencia.  </a:t>
            </a:r>
          </a:p>
          <a:p>
            <a:r>
              <a:rPr lang="es-CO" b="1" dirty="0" smtClean="0">
                <a:solidFill>
                  <a:schemeClr val="bg1"/>
                </a:solidFill>
              </a:rPr>
              <a:t>EL </a:t>
            </a:r>
            <a:r>
              <a:rPr lang="es-CO" b="1" dirty="0">
                <a:solidFill>
                  <a:schemeClr val="bg1"/>
                </a:solidFill>
              </a:rPr>
              <a:t>docente, directivo docente y administrativo </a:t>
            </a:r>
            <a:r>
              <a:rPr lang="es-CO" b="1" dirty="0" smtClean="0">
                <a:solidFill>
                  <a:schemeClr val="bg1"/>
                </a:solidFill>
              </a:rPr>
              <a:t>incumple </a:t>
            </a:r>
            <a:r>
              <a:rPr lang="es-CO" b="1" dirty="0">
                <a:solidFill>
                  <a:schemeClr val="bg1"/>
                </a:solidFill>
              </a:rPr>
              <a:t>su labor pedagógica dentro de la normatividad que lo rige.  </a:t>
            </a:r>
          </a:p>
          <a:p>
            <a:r>
              <a:rPr lang="es-CO" b="1" dirty="0" smtClean="0">
                <a:solidFill>
                  <a:schemeClr val="bg1"/>
                </a:solidFill>
              </a:rPr>
              <a:t>El </a:t>
            </a:r>
            <a:r>
              <a:rPr lang="es-CO" b="1" dirty="0">
                <a:solidFill>
                  <a:schemeClr val="bg1"/>
                </a:solidFill>
              </a:rPr>
              <a:t>padre de familia o acudiente no se compromete con la formación de su hijo, hija o acudido y aquel que hace caso omiso a la corresponsabilidad que le compete por ley. </a:t>
            </a: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01729" y="2420546"/>
            <a:ext cx="2847975" cy="1885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293898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283335"/>
            <a:ext cx="9905998" cy="1223493"/>
          </a:xfrm>
        </p:spPr>
        <p:txBody>
          <a:bodyPr/>
          <a:lstStyle/>
          <a:p>
            <a:pPr algn="ctr"/>
            <a:r>
              <a:rPr lang="es-CO" dirty="0" smtClean="0">
                <a:solidFill>
                  <a:schemeClr val="bg1"/>
                </a:solidFill>
              </a:rPr>
              <a:t>CAPÍTULO IV. DE LOS DEBERES </a:t>
            </a:r>
            <a:endParaRPr lang="es-CO" dirty="0">
              <a:solidFill>
                <a:schemeClr val="bg1"/>
              </a:solidFill>
            </a:endParaRPr>
          </a:p>
        </p:txBody>
      </p:sp>
      <p:sp>
        <p:nvSpPr>
          <p:cNvPr id="3" name="Marcador de contenido 2"/>
          <p:cNvSpPr>
            <a:spLocks noGrp="1"/>
          </p:cNvSpPr>
          <p:nvPr>
            <p:ph sz="half" idx="1"/>
          </p:nvPr>
        </p:nvSpPr>
        <p:spPr>
          <a:xfrm>
            <a:off x="399245" y="1403798"/>
            <a:ext cx="7276564" cy="4946202"/>
          </a:xfrm>
        </p:spPr>
        <p:txBody>
          <a:bodyPr>
            <a:normAutofit fontScale="47500" lnSpcReduction="20000"/>
          </a:bodyPr>
          <a:lstStyle/>
          <a:p>
            <a:pPr marL="0" indent="0">
              <a:buNone/>
            </a:pPr>
            <a:r>
              <a:rPr lang="es-CO" sz="2500" b="1" dirty="0" smtClean="0">
                <a:solidFill>
                  <a:schemeClr val="bg1"/>
                </a:solidFill>
              </a:rPr>
              <a:t>Artículo16</a:t>
            </a:r>
            <a:r>
              <a:rPr lang="es-CO" sz="2500" b="1" dirty="0">
                <a:solidFill>
                  <a:schemeClr val="bg1"/>
                </a:solidFill>
              </a:rPr>
              <a:t>.  Deberes   generales  de las y  los estudiantes. </a:t>
            </a:r>
            <a:endParaRPr lang="es-CO" sz="2500" b="1" dirty="0" smtClean="0">
              <a:solidFill>
                <a:schemeClr val="bg1"/>
              </a:solidFill>
            </a:endParaRPr>
          </a:p>
          <a:p>
            <a:pPr marL="0" indent="0">
              <a:buNone/>
            </a:pPr>
            <a:r>
              <a:rPr lang="es-CO" sz="2500" b="1" dirty="0" smtClean="0">
                <a:solidFill>
                  <a:schemeClr val="bg1"/>
                </a:solidFill>
              </a:rPr>
              <a:t> Además </a:t>
            </a:r>
            <a:r>
              <a:rPr lang="es-CO" sz="2500" b="1" dirty="0">
                <a:solidFill>
                  <a:schemeClr val="bg1"/>
                </a:solidFill>
              </a:rPr>
              <a:t>de los contemplados en los artículos 1 a 8 de este manual,  se consideran los siguientes: </a:t>
            </a:r>
          </a:p>
          <a:p>
            <a:pPr marL="457200" indent="-457200">
              <a:buAutoNum type="alphaLcPeriod"/>
            </a:pPr>
            <a:r>
              <a:rPr lang="es-CO" sz="2500" b="1" dirty="0" smtClean="0">
                <a:solidFill>
                  <a:schemeClr val="bg1"/>
                </a:solidFill>
              </a:rPr>
              <a:t>Conocer </a:t>
            </a:r>
            <a:r>
              <a:rPr lang="es-CO" sz="2500" b="1" dirty="0">
                <a:solidFill>
                  <a:schemeClr val="bg1"/>
                </a:solidFill>
              </a:rPr>
              <a:t>oportunamente los lineamientos generales del PEI, la estructura administrativa y  el cronograma. </a:t>
            </a:r>
            <a:endParaRPr lang="es-CO" sz="2500" b="1" dirty="0" smtClean="0">
              <a:solidFill>
                <a:schemeClr val="bg1"/>
              </a:solidFill>
            </a:endParaRPr>
          </a:p>
          <a:p>
            <a:pPr marL="457200" indent="-457200">
              <a:buAutoNum type="alphaLcPeriod"/>
            </a:pPr>
            <a:r>
              <a:rPr lang="es-CO" sz="2500" b="1" dirty="0" smtClean="0">
                <a:solidFill>
                  <a:schemeClr val="bg1"/>
                </a:solidFill>
              </a:rPr>
              <a:t>Conocer</a:t>
            </a:r>
            <a:r>
              <a:rPr lang="es-CO" sz="2500" b="1" dirty="0">
                <a:solidFill>
                  <a:schemeClr val="bg1"/>
                </a:solidFill>
              </a:rPr>
              <a:t>, aceptar y cumplir el Manual de Convivencia. </a:t>
            </a:r>
            <a:endParaRPr lang="es-CO" sz="2500" b="1" dirty="0" smtClean="0">
              <a:solidFill>
                <a:schemeClr val="bg1"/>
              </a:solidFill>
            </a:endParaRPr>
          </a:p>
          <a:p>
            <a:pPr marL="457200" indent="-457200">
              <a:buAutoNum type="alphaLcPeriod"/>
            </a:pPr>
            <a:r>
              <a:rPr lang="es-CO" sz="2500" b="1" dirty="0" smtClean="0">
                <a:solidFill>
                  <a:schemeClr val="bg1"/>
                </a:solidFill>
              </a:rPr>
              <a:t>Aprender </a:t>
            </a:r>
            <a:r>
              <a:rPr lang="es-CO" sz="2500" b="1" dirty="0">
                <a:solidFill>
                  <a:schemeClr val="bg1"/>
                </a:solidFill>
              </a:rPr>
              <a:t>el Himno del Colegio.  </a:t>
            </a:r>
            <a:endParaRPr lang="es-CO" sz="2500" b="1" dirty="0" smtClean="0">
              <a:solidFill>
                <a:schemeClr val="bg1"/>
              </a:solidFill>
            </a:endParaRPr>
          </a:p>
          <a:p>
            <a:pPr marL="457200" indent="-457200">
              <a:buAutoNum type="alphaLcPeriod"/>
            </a:pPr>
            <a:r>
              <a:rPr lang="es-CO" sz="2500" b="1" dirty="0" smtClean="0">
                <a:solidFill>
                  <a:schemeClr val="bg1"/>
                </a:solidFill>
              </a:rPr>
              <a:t>Conocer </a:t>
            </a:r>
            <a:r>
              <a:rPr lang="es-CO" sz="2500" b="1" dirty="0">
                <a:solidFill>
                  <a:schemeClr val="bg1"/>
                </a:solidFill>
              </a:rPr>
              <a:t>y vivenciar la Cátedra </a:t>
            </a:r>
            <a:r>
              <a:rPr lang="es-CO" sz="2500" b="1" dirty="0" smtClean="0">
                <a:solidFill>
                  <a:schemeClr val="bg1"/>
                </a:solidFill>
              </a:rPr>
              <a:t>de la Paz.</a:t>
            </a:r>
          </a:p>
          <a:p>
            <a:pPr marL="457200" indent="-457200">
              <a:buAutoNum type="alphaLcPeriod" startAt="5"/>
            </a:pPr>
            <a:r>
              <a:rPr lang="es-CO" sz="2500" b="1" dirty="0" smtClean="0">
                <a:solidFill>
                  <a:schemeClr val="bg1"/>
                </a:solidFill>
              </a:rPr>
              <a:t>Reconocer </a:t>
            </a:r>
            <a:r>
              <a:rPr lang="es-CO" sz="2500" b="1" dirty="0">
                <a:solidFill>
                  <a:schemeClr val="bg1"/>
                </a:solidFill>
              </a:rPr>
              <a:t>y respetar los derechos de los demás. </a:t>
            </a:r>
            <a:endParaRPr lang="es-CO" sz="2500" b="1" dirty="0" smtClean="0">
              <a:solidFill>
                <a:schemeClr val="bg1"/>
              </a:solidFill>
            </a:endParaRPr>
          </a:p>
          <a:p>
            <a:pPr marL="457200" indent="-457200">
              <a:buAutoNum type="alphaLcPeriod" startAt="5"/>
            </a:pPr>
            <a:r>
              <a:rPr lang="es-CO" sz="2500" b="1" dirty="0" smtClean="0">
                <a:solidFill>
                  <a:schemeClr val="bg1"/>
                </a:solidFill>
              </a:rPr>
              <a:t>Asistir </a:t>
            </a:r>
            <a:r>
              <a:rPr lang="es-CO" sz="2500" b="1" dirty="0">
                <a:solidFill>
                  <a:schemeClr val="bg1"/>
                </a:solidFill>
              </a:rPr>
              <a:t>puntualmente y participar en los actos de comunidad. </a:t>
            </a:r>
            <a:endParaRPr lang="es-CO" sz="2500" b="1" dirty="0" smtClean="0">
              <a:solidFill>
                <a:schemeClr val="bg1"/>
              </a:solidFill>
            </a:endParaRPr>
          </a:p>
          <a:p>
            <a:pPr marL="457200" indent="-457200">
              <a:buAutoNum type="alphaLcPeriod" startAt="5"/>
            </a:pPr>
            <a:r>
              <a:rPr lang="es-CO" sz="2500" b="1" dirty="0" smtClean="0">
                <a:solidFill>
                  <a:schemeClr val="bg1"/>
                </a:solidFill>
              </a:rPr>
              <a:t>Respetar </a:t>
            </a:r>
            <a:r>
              <a:rPr lang="es-CO" sz="2500" b="1" dirty="0">
                <a:solidFill>
                  <a:schemeClr val="bg1"/>
                </a:solidFill>
              </a:rPr>
              <a:t>los símbolos patrios e institucionales. </a:t>
            </a:r>
            <a:endParaRPr lang="es-CO" sz="2500" b="1" dirty="0" smtClean="0">
              <a:solidFill>
                <a:schemeClr val="bg1"/>
              </a:solidFill>
            </a:endParaRPr>
          </a:p>
          <a:p>
            <a:pPr marL="457200" indent="-457200">
              <a:buAutoNum type="alphaLcPeriod" startAt="8"/>
            </a:pPr>
            <a:r>
              <a:rPr lang="es-CO" sz="2500" b="1" dirty="0" smtClean="0">
                <a:solidFill>
                  <a:schemeClr val="bg1"/>
                </a:solidFill>
              </a:rPr>
              <a:t>Asumir </a:t>
            </a:r>
            <a:r>
              <a:rPr lang="es-CO" sz="2500" b="1" dirty="0">
                <a:solidFill>
                  <a:schemeClr val="bg1"/>
                </a:solidFill>
              </a:rPr>
              <a:t>los acuerdos y decisiones producto de procesos llevados a cabo por directivas, comité de  convivencia y docentes. </a:t>
            </a:r>
            <a:endParaRPr lang="es-CO" sz="2500" b="1" dirty="0" smtClean="0">
              <a:solidFill>
                <a:schemeClr val="bg1"/>
              </a:solidFill>
            </a:endParaRPr>
          </a:p>
          <a:p>
            <a:pPr marL="457200" indent="-457200">
              <a:buAutoNum type="alphaLcPeriod" startAt="8"/>
            </a:pPr>
            <a:r>
              <a:rPr lang="es-CO" sz="2500" b="1" dirty="0" smtClean="0">
                <a:solidFill>
                  <a:schemeClr val="bg1"/>
                </a:solidFill>
              </a:rPr>
              <a:t>Entregar </a:t>
            </a:r>
            <a:r>
              <a:rPr lang="es-CO" sz="2500" b="1" dirty="0">
                <a:solidFill>
                  <a:schemeClr val="bg1"/>
                </a:solidFill>
              </a:rPr>
              <a:t>oportunamente a los padres o acudientes las informaciones, citaciones o circulares enviadas</a:t>
            </a:r>
            <a:r>
              <a:rPr lang="es-CO" sz="2500" b="1" dirty="0" smtClean="0">
                <a:solidFill>
                  <a:schemeClr val="bg1"/>
                </a:solidFill>
              </a:rPr>
              <a:t>.</a:t>
            </a:r>
          </a:p>
          <a:p>
            <a:pPr marL="457200" indent="-457200">
              <a:buAutoNum type="alphaLcPeriod" startAt="8"/>
            </a:pPr>
            <a:r>
              <a:rPr lang="es-CO" sz="2500" b="1" dirty="0" smtClean="0">
                <a:solidFill>
                  <a:schemeClr val="bg1"/>
                </a:solidFill>
              </a:rPr>
              <a:t>Conservar </a:t>
            </a:r>
            <a:r>
              <a:rPr lang="es-CO" sz="2500" b="1" dirty="0">
                <a:solidFill>
                  <a:schemeClr val="bg1"/>
                </a:solidFill>
              </a:rPr>
              <a:t>el orden y aseo de las diferentes dependencias del colegio</a:t>
            </a:r>
            <a:r>
              <a:rPr lang="es-CO" sz="2500" b="1" dirty="0" smtClean="0">
                <a:solidFill>
                  <a:schemeClr val="bg1"/>
                </a:solidFill>
              </a:rPr>
              <a:t>.</a:t>
            </a:r>
          </a:p>
          <a:p>
            <a:pPr marL="457200" indent="-457200">
              <a:buAutoNum type="alphaLcPeriod" startAt="8"/>
            </a:pPr>
            <a:r>
              <a:rPr lang="es-CO" sz="2500" b="1" dirty="0" smtClean="0">
                <a:solidFill>
                  <a:schemeClr val="bg1"/>
                </a:solidFill>
              </a:rPr>
              <a:t>Respetar </a:t>
            </a:r>
            <a:r>
              <a:rPr lang="es-CO" sz="2500" b="1" dirty="0">
                <a:solidFill>
                  <a:schemeClr val="bg1"/>
                </a:solidFill>
              </a:rPr>
              <a:t>la propiedad ajena y entregar en Coordinación cualquier objeto que   encuentre abandonado en la Institución</a:t>
            </a:r>
          </a:p>
          <a:p>
            <a:endParaRPr lang="es-CO" dirty="0"/>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256588" y="2244527"/>
            <a:ext cx="3516312" cy="2637234"/>
          </a:xfrm>
        </p:spPr>
      </p:pic>
    </p:spTree>
    <p:extLst>
      <p:ext uri="{BB962C8B-B14F-4D97-AF65-F5344CB8AC3E}">
        <p14:creationId xmlns:p14="http://schemas.microsoft.com/office/powerpoint/2010/main" val="10543738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685800" y="540913"/>
            <a:ext cx="6972300" cy="6024987"/>
          </a:xfrm>
        </p:spPr>
        <p:txBody>
          <a:bodyPr>
            <a:normAutofit fontScale="55000" lnSpcReduction="20000"/>
          </a:bodyPr>
          <a:lstStyle/>
          <a:p>
            <a:pPr marL="0" indent="0">
              <a:buNone/>
            </a:pPr>
            <a:r>
              <a:rPr lang="es-CO" b="1" dirty="0" smtClean="0">
                <a:solidFill>
                  <a:schemeClr val="bg1"/>
                </a:solidFill>
              </a:rPr>
              <a:t>l.- Cuidar </a:t>
            </a:r>
            <a:r>
              <a:rPr lang="es-CO" b="1" dirty="0">
                <a:solidFill>
                  <a:schemeClr val="bg1"/>
                </a:solidFill>
              </a:rPr>
              <a:t>y hacer uso correcto de los bienes, enseres, planta física y demás materiales del colegio.  Además,  responder económicamente por daños causados. </a:t>
            </a:r>
            <a:endParaRPr lang="es-CO" b="1" dirty="0" smtClean="0">
              <a:solidFill>
                <a:schemeClr val="bg1"/>
              </a:solidFill>
            </a:endParaRPr>
          </a:p>
          <a:p>
            <a:pPr marL="0" indent="0">
              <a:buNone/>
            </a:pPr>
            <a:r>
              <a:rPr lang="es-CO" b="1" dirty="0" smtClean="0">
                <a:solidFill>
                  <a:schemeClr val="bg1"/>
                </a:solidFill>
              </a:rPr>
              <a:t>m</a:t>
            </a:r>
            <a:r>
              <a:rPr lang="es-CO" b="1" dirty="0">
                <a:solidFill>
                  <a:schemeClr val="bg1"/>
                </a:solidFill>
              </a:rPr>
              <a:t>. Cumplir  funciones y compromisos adquiridos como miembro de los Consejos y demás organizaciones estudiantiles.         </a:t>
            </a:r>
            <a:endParaRPr lang="es-CO" b="1" dirty="0" smtClean="0">
              <a:solidFill>
                <a:schemeClr val="bg1"/>
              </a:solidFill>
            </a:endParaRPr>
          </a:p>
          <a:p>
            <a:pPr marL="0" indent="0">
              <a:buNone/>
            </a:pPr>
            <a:r>
              <a:rPr lang="es-CO" b="1" dirty="0" smtClean="0">
                <a:solidFill>
                  <a:schemeClr val="bg1"/>
                </a:solidFill>
              </a:rPr>
              <a:t>n</a:t>
            </a:r>
            <a:r>
              <a:rPr lang="es-CO" b="1" dirty="0">
                <a:solidFill>
                  <a:schemeClr val="bg1"/>
                </a:solidFill>
              </a:rPr>
              <a:t>. Abstenerse de participar en manifestaciones públicas violentas.  </a:t>
            </a:r>
            <a:endParaRPr lang="es-CO" b="1" dirty="0" smtClean="0">
              <a:solidFill>
                <a:schemeClr val="bg1"/>
              </a:solidFill>
            </a:endParaRPr>
          </a:p>
          <a:p>
            <a:pPr marL="0" indent="0">
              <a:buNone/>
            </a:pPr>
            <a:r>
              <a:rPr lang="es-CO" b="1" dirty="0" smtClean="0">
                <a:solidFill>
                  <a:schemeClr val="bg1"/>
                </a:solidFill>
              </a:rPr>
              <a:t>o</a:t>
            </a:r>
            <a:r>
              <a:rPr lang="es-CO" b="1" dirty="0">
                <a:solidFill>
                  <a:schemeClr val="bg1"/>
                </a:solidFill>
              </a:rPr>
              <a:t>. Actualizar los datos personales en la  hoja de matrícula,  ante el director de grupo, la  coordinación </a:t>
            </a:r>
            <a:r>
              <a:rPr lang="es-CO" b="1" dirty="0" smtClean="0">
                <a:solidFill>
                  <a:schemeClr val="bg1"/>
                </a:solidFill>
              </a:rPr>
              <a:t> </a:t>
            </a:r>
            <a:r>
              <a:rPr lang="es-CO" b="1" dirty="0">
                <a:solidFill>
                  <a:schemeClr val="bg1"/>
                </a:solidFill>
              </a:rPr>
              <a:t>y la secretaría académica de la Institución</a:t>
            </a:r>
            <a:r>
              <a:rPr lang="es-CO" b="1" dirty="0" smtClean="0">
                <a:solidFill>
                  <a:schemeClr val="bg1"/>
                </a:solidFill>
              </a:rPr>
              <a:t>.</a:t>
            </a:r>
          </a:p>
          <a:p>
            <a:pPr marL="0" indent="0">
              <a:buNone/>
            </a:pPr>
            <a:r>
              <a:rPr lang="es-CO" b="1" dirty="0" smtClean="0">
                <a:solidFill>
                  <a:schemeClr val="bg1"/>
                </a:solidFill>
              </a:rPr>
              <a:t>p</a:t>
            </a:r>
            <a:r>
              <a:rPr lang="es-CO" b="1" dirty="0">
                <a:solidFill>
                  <a:schemeClr val="bg1"/>
                </a:solidFill>
              </a:rPr>
              <a:t>. Asistir  al servicio de orientación  cuando la institución o la familia lo consideren necesario. </a:t>
            </a:r>
            <a:endParaRPr lang="es-CO" b="1" dirty="0" smtClean="0">
              <a:solidFill>
                <a:schemeClr val="bg1"/>
              </a:solidFill>
            </a:endParaRPr>
          </a:p>
          <a:p>
            <a:pPr marL="0" indent="0">
              <a:buNone/>
            </a:pPr>
            <a:r>
              <a:rPr lang="es-CO" b="1" dirty="0" smtClean="0">
                <a:solidFill>
                  <a:schemeClr val="bg1"/>
                </a:solidFill>
              </a:rPr>
              <a:t>q</a:t>
            </a:r>
            <a:r>
              <a:rPr lang="es-CO" b="1" dirty="0">
                <a:solidFill>
                  <a:schemeClr val="bg1"/>
                </a:solidFill>
              </a:rPr>
              <a:t>. Informar oportunamente  hechos que atenten  contra el bien individual o colectivo</a:t>
            </a:r>
            <a:r>
              <a:rPr lang="es-CO" b="1" dirty="0" smtClean="0">
                <a:solidFill>
                  <a:schemeClr val="bg1"/>
                </a:solidFill>
              </a:rPr>
              <a:t>.</a:t>
            </a:r>
          </a:p>
          <a:p>
            <a:pPr marL="0" indent="0">
              <a:buNone/>
            </a:pPr>
            <a:r>
              <a:rPr lang="es-CO" b="1" dirty="0" smtClean="0">
                <a:solidFill>
                  <a:schemeClr val="bg1"/>
                </a:solidFill>
              </a:rPr>
              <a:t>r</a:t>
            </a:r>
            <a:r>
              <a:rPr lang="es-CO" b="1" dirty="0">
                <a:solidFill>
                  <a:schemeClr val="bg1"/>
                </a:solidFill>
              </a:rPr>
              <a:t>. Conocer y acatar las normas de seguridad establecidas en la institución.  </a:t>
            </a:r>
            <a:endParaRPr lang="es-CO" b="1" dirty="0" smtClean="0">
              <a:solidFill>
                <a:schemeClr val="bg1"/>
              </a:solidFill>
            </a:endParaRPr>
          </a:p>
          <a:p>
            <a:pPr marL="0" indent="0">
              <a:buNone/>
            </a:pPr>
            <a:r>
              <a:rPr lang="es-CO" b="1" dirty="0" smtClean="0">
                <a:solidFill>
                  <a:schemeClr val="bg1"/>
                </a:solidFill>
              </a:rPr>
              <a:t>s</a:t>
            </a:r>
            <a:r>
              <a:rPr lang="es-CO" b="1" dirty="0">
                <a:solidFill>
                  <a:schemeClr val="bg1"/>
                </a:solidFill>
              </a:rPr>
              <a:t>. Emplear un lenguaje adecuado en todas las circunstancias</a:t>
            </a:r>
            <a:r>
              <a:rPr lang="es-CO" b="1" dirty="0" smtClean="0">
                <a:solidFill>
                  <a:schemeClr val="bg1"/>
                </a:solidFill>
              </a:rPr>
              <a:t>.</a:t>
            </a:r>
          </a:p>
          <a:p>
            <a:pPr marL="0" indent="0">
              <a:buNone/>
            </a:pPr>
            <a:r>
              <a:rPr lang="es-CO" b="1" dirty="0" smtClean="0">
                <a:solidFill>
                  <a:schemeClr val="bg1"/>
                </a:solidFill>
              </a:rPr>
              <a:t> </a:t>
            </a:r>
            <a:r>
              <a:rPr lang="es-CO" b="1" dirty="0">
                <a:solidFill>
                  <a:schemeClr val="bg1"/>
                </a:solidFill>
              </a:rPr>
              <a:t>t. Usar debidamente la red de Internet</a:t>
            </a:r>
            <a:r>
              <a:rPr lang="es-CO" b="1" dirty="0" smtClean="0">
                <a:solidFill>
                  <a:schemeClr val="bg1"/>
                </a:solidFill>
              </a:rPr>
              <a:t>.</a:t>
            </a:r>
          </a:p>
          <a:p>
            <a:pPr marL="0" indent="0">
              <a:buNone/>
            </a:pPr>
            <a:r>
              <a:rPr lang="es-CO" b="1" dirty="0" smtClean="0">
                <a:solidFill>
                  <a:schemeClr val="bg1"/>
                </a:solidFill>
              </a:rPr>
              <a:t>u</a:t>
            </a:r>
            <a:r>
              <a:rPr lang="es-CO" b="1" dirty="0">
                <a:solidFill>
                  <a:schemeClr val="bg1"/>
                </a:solidFill>
              </a:rPr>
              <a:t>. Abstenerse de tener manifestaciones afectuosas propias de la intimidad mientras porte el  uniforme</a:t>
            </a:r>
            <a:r>
              <a:rPr lang="es-CO" b="1" dirty="0" smtClean="0">
                <a:solidFill>
                  <a:schemeClr val="bg1"/>
                </a:solidFill>
              </a:rPr>
              <a:t>.</a:t>
            </a:r>
          </a:p>
          <a:p>
            <a:pPr marL="0" indent="0">
              <a:buNone/>
            </a:pPr>
            <a:r>
              <a:rPr lang="es-CO" b="1" dirty="0" smtClean="0">
                <a:solidFill>
                  <a:schemeClr val="bg1"/>
                </a:solidFill>
              </a:rPr>
              <a:t>v</a:t>
            </a:r>
            <a:r>
              <a:rPr lang="es-CO" b="1" dirty="0">
                <a:solidFill>
                  <a:schemeClr val="bg1"/>
                </a:solidFill>
              </a:rPr>
              <a:t>. Hacer uso adecuado de los servicios públicos</a:t>
            </a:r>
            <a:r>
              <a:rPr lang="es-CO" b="1" dirty="0" smtClean="0">
                <a:solidFill>
                  <a:schemeClr val="bg1"/>
                </a:solidFill>
              </a:rPr>
              <a:t>.</a:t>
            </a:r>
          </a:p>
          <a:p>
            <a:pPr marL="0" indent="0">
              <a:buNone/>
            </a:pPr>
            <a:r>
              <a:rPr lang="es-CO" b="1" dirty="0" smtClean="0">
                <a:solidFill>
                  <a:schemeClr val="bg1"/>
                </a:solidFill>
              </a:rPr>
              <a:t> </a:t>
            </a:r>
            <a:r>
              <a:rPr lang="es-CO" b="1" dirty="0">
                <a:solidFill>
                  <a:schemeClr val="bg1"/>
                </a:solidFill>
              </a:rPr>
              <a:t>w. Observar excelente comportamiento en todo momento mientras porte el uniforme institucional, especialmente en el transporte escolar y el entorno del colegio. </a:t>
            </a:r>
            <a:endParaRPr lang="es-CO" b="1" dirty="0" smtClean="0">
              <a:solidFill>
                <a:schemeClr val="bg1"/>
              </a:solidFill>
            </a:endParaRPr>
          </a:p>
          <a:p>
            <a:pPr marL="0" indent="0">
              <a:buNone/>
            </a:pPr>
            <a:r>
              <a:rPr lang="es-CO" b="1" dirty="0" smtClean="0">
                <a:solidFill>
                  <a:schemeClr val="bg1"/>
                </a:solidFill>
              </a:rPr>
              <a:t>x</a:t>
            </a:r>
            <a:r>
              <a:rPr lang="es-CO" b="1" dirty="0">
                <a:solidFill>
                  <a:schemeClr val="bg1"/>
                </a:solidFill>
              </a:rPr>
              <a:t>. Informar al Comité de Transporte del colegio  los datos correspondientes a la ruta escolar que fue contratada por sus padres. </a:t>
            </a:r>
          </a:p>
        </p:txBody>
      </p:sp>
      <p:pic>
        <p:nvPicPr>
          <p:cNvPr id="2" name="Marcador de contenido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026400" y="635000"/>
            <a:ext cx="3632200" cy="5245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454690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241300"/>
            <a:ext cx="9905998" cy="876300"/>
          </a:xfrm>
        </p:spPr>
        <p:txBody>
          <a:bodyPr>
            <a:normAutofit fontScale="90000"/>
          </a:bodyPr>
          <a:lstStyle/>
          <a:p>
            <a:pPr algn="ctr"/>
            <a:r>
              <a:rPr lang="es-CO" sz="3100" dirty="0" smtClean="0">
                <a:solidFill>
                  <a:schemeClr val="bg1"/>
                </a:solidFill>
              </a:rPr>
              <a:t/>
            </a:r>
            <a:br>
              <a:rPr lang="es-CO" sz="3100" dirty="0" smtClean="0">
                <a:solidFill>
                  <a:schemeClr val="bg1"/>
                </a:solidFill>
              </a:rPr>
            </a:br>
            <a:r>
              <a:rPr lang="es-CO" sz="3100" dirty="0" smtClean="0">
                <a:solidFill>
                  <a:schemeClr val="bg1"/>
                </a:solidFill>
              </a:rPr>
              <a:t>Artículo </a:t>
            </a:r>
            <a:r>
              <a:rPr lang="es-CO" sz="3100" dirty="0">
                <a:solidFill>
                  <a:schemeClr val="bg1"/>
                </a:solidFill>
              </a:rPr>
              <a:t>17. Deberes Académicos de las y los estudiantes</a:t>
            </a:r>
            <a:r>
              <a:rPr lang="es-CO" dirty="0">
                <a:solidFill>
                  <a:schemeClr val="bg1"/>
                </a:solidFill>
              </a:rPr>
              <a:t>. </a:t>
            </a:r>
            <a:r>
              <a:rPr lang="es-CO" dirty="0"/>
              <a:t/>
            </a:r>
            <a:br>
              <a:rPr lang="es-CO" dirty="0"/>
            </a:br>
            <a:endParaRPr lang="es-CO" dirty="0"/>
          </a:p>
        </p:txBody>
      </p:sp>
      <p:sp>
        <p:nvSpPr>
          <p:cNvPr id="3" name="Marcador de contenido 2"/>
          <p:cNvSpPr>
            <a:spLocks noGrp="1"/>
          </p:cNvSpPr>
          <p:nvPr>
            <p:ph sz="half" idx="1"/>
          </p:nvPr>
        </p:nvSpPr>
        <p:spPr>
          <a:xfrm>
            <a:off x="355600" y="1117600"/>
            <a:ext cx="7531100" cy="5549900"/>
          </a:xfrm>
        </p:spPr>
        <p:txBody>
          <a:bodyPr>
            <a:normAutofit fontScale="55000" lnSpcReduction="20000"/>
          </a:bodyPr>
          <a:lstStyle/>
          <a:p>
            <a:pPr marL="457200" indent="-457200">
              <a:buAutoNum type="alphaLcPeriod"/>
            </a:pPr>
            <a:r>
              <a:rPr lang="es-CO" b="1" dirty="0" smtClean="0">
                <a:solidFill>
                  <a:schemeClr val="bg1"/>
                </a:solidFill>
              </a:rPr>
              <a:t>Desarrollar </a:t>
            </a:r>
            <a:r>
              <a:rPr lang="es-CO" b="1" dirty="0">
                <a:solidFill>
                  <a:schemeClr val="bg1"/>
                </a:solidFill>
              </a:rPr>
              <a:t>responsablemente todas las  actividades académicas. </a:t>
            </a:r>
            <a:endParaRPr lang="es-CO" b="1" dirty="0" smtClean="0">
              <a:solidFill>
                <a:schemeClr val="bg1"/>
              </a:solidFill>
            </a:endParaRPr>
          </a:p>
          <a:p>
            <a:pPr marL="457200" indent="-457200">
              <a:buAutoNum type="alphaLcPeriod"/>
            </a:pPr>
            <a:r>
              <a:rPr lang="es-CO" b="1" dirty="0" smtClean="0">
                <a:solidFill>
                  <a:schemeClr val="bg1"/>
                </a:solidFill>
              </a:rPr>
              <a:t>Alcanzar </a:t>
            </a:r>
            <a:r>
              <a:rPr lang="es-CO" b="1" dirty="0">
                <a:solidFill>
                  <a:schemeClr val="bg1"/>
                </a:solidFill>
              </a:rPr>
              <a:t>las competencias y desempeños para cada grado en  todas las asignaturas. </a:t>
            </a:r>
            <a:endParaRPr lang="es-CO" b="1" dirty="0" smtClean="0">
              <a:solidFill>
                <a:schemeClr val="bg1"/>
              </a:solidFill>
            </a:endParaRPr>
          </a:p>
          <a:p>
            <a:pPr marL="457200" indent="-457200">
              <a:buAutoNum type="alphaLcPeriod"/>
            </a:pPr>
            <a:r>
              <a:rPr lang="es-CO" b="1" dirty="0" smtClean="0">
                <a:solidFill>
                  <a:schemeClr val="bg1"/>
                </a:solidFill>
              </a:rPr>
              <a:t>Propiciar </a:t>
            </a:r>
            <a:r>
              <a:rPr lang="es-CO" b="1" dirty="0">
                <a:solidFill>
                  <a:schemeClr val="bg1"/>
                </a:solidFill>
              </a:rPr>
              <a:t>un ambiente  adecuado de aprendizaje en el aula y fuera de ella. </a:t>
            </a:r>
            <a:endParaRPr lang="es-CO" b="1" dirty="0" smtClean="0">
              <a:solidFill>
                <a:schemeClr val="bg1"/>
              </a:solidFill>
            </a:endParaRPr>
          </a:p>
          <a:p>
            <a:pPr marL="457200" indent="-457200">
              <a:buAutoNum type="alphaLcPeriod"/>
            </a:pPr>
            <a:r>
              <a:rPr lang="es-CO" b="1" dirty="0" smtClean="0">
                <a:solidFill>
                  <a:schemeClr val="bg1"/>
                </a:solidFill>
              </a:rPr>
              <a:t>Portar </a:t>
            </a:r>
            <a:r>
              <a:rPr lang="es-CO" b="1" dirty="0">
                <a:solidFill>
                  <a:schemeClr val="bg1"/>
                </a:solidFill>
              </a:rPr>
              <a:t>y utilizar oportunamente los elementos indispensables para el trabajo académico. </a:t>
            </a:r>
            <a:endParaRPr lang="es-CO" b="1" dirty="0" smtClean="0">
              <a:solidFill>
                <a:schemeClr val="bg1"/>
              </a:solidFill>
            </a:endParaRPr>
          </a:p>
          <a:p>
            <a:pPr marL="457200" indent="-457200">
              <a:buAutoNum type="alphaLcPeriod" startAt="5"/>
            </a:pPr>
            <a:r>
              <a:rPr lang="es-CO" b="1" dirty="0" smtClean="0">
                <a:solidFill>
                  <a:schemeClr val="bg1"/>
                </a:solidFill>
              </a:rPr>
              <a:t>Entregar </a:t>
            </a:r>
            <a:r>
              <a:rPr lang="es-CO" b="1" dirty="0">
                <a:solidFill>
                  <a:schemeClr val="bg1"/>
                </a:solidFill>
              </a:rPr>
              <a:t>tareas y trabajos oportunamente y de acuerdo con los criterios establecidos en clase. </a:t>
            </a:r>
            <a:endParaRPr lang="es-CO" b="1" dirty="0" smtClean="0">
              <a:solidFill>
                <a:schemeClr val="bg1"/>
              </a:solidFill>
            </a:endParaRPr>
          </a:p>
          <a:p>
            <a:pPr marL="457200" indent="-457200">
              <a:buAutoNum type="alphaLcPeriod" startAt="5"/>
            </a:pPr>
            <a:r>
              <a:rPr lang="es-CO" b="1" dirty="0" smtClean="0">
                <a:solidFill>
                  <a:schemeClr val="bg1"/>
                </a:solidFill>
              </a:rPr>
              <a:t>Participar</a:t>
            </a:r>
            <a:r>
              <a:rPr lang="es-CO" b="1" dirty="0">
                <a:solidFill>
                  <a:schemeClr val="bg1"/>
                </a:solidFill>
              </a:rPr>
              <a:t>, junto con el docente,  en los procesos de evaluación y desarrollo de estrategias para reorientar las prácticas pedagógicas. </a:t>
            </a:r>
            <a:endParaRPr lang="es-CO" b="1" dirty="0" smtClean="0">
              <a:solidFill>
                <a:schemeClr val="bg1"/>
              </a:solidFill>
            </a:endParaRPr>
          </a:p>
          <a:p>
            <a:pPr marL="457200" indent="-457200">
              <a:buAutoNum type="alphaLcPeriod" startAt="5"/>
            </a:pPr>
            <a:r>
              <a:rPr lang="es-CO" b="1" dirty="0" smtClean="0">
                <a:solidFill>
                  <a:schemeClr val="bg1"/>
                </a:solidFill>
              </a:rPr>
              <a:t>Presentar </a:t>
            </a:r>
            <a:r>
              <a:rPr lang="es-CO" b="1" dirty="0">
                <a:solidFill>
                  <a:schemeClr val="bg1"/>
                </a:solidFill>
              </a:rPr>
              <a:t>en las horas y fechas fijadas las evaluaciones y  recuperaciones. </a:t>
            </a:r>
            <a:endParaRPr lang="es-CO" b="1" dirty="0" smtClean="0">
              <a:solidFill>
                <a:schemeClr val="bg1"/>
              </a:solidFill>
            </a:endParaRPr>
          </a:p>
          <a:p>
            <a:pPr marL="457200" indent="-457200">
              <a:buAutoNum type="alphaLcPeriod" startAt="8"/>
            </a:pPr>
            <a:r>
              <a:rPr lang="es-CO" b="1" dirty="0" smtClean="0">
                <a:solidFill>
                  <a:schemeClr val="bg1"/>
                </a:solidFill>
              </a:rPr>
              <a:t>Organizar </a:t>
            </a:r>
            <a:r>
              <a:rPr lang="es-CO" b="1" dirty="0">
                <a:solidFill>
                  <a:schemeClr val="bg1"/>
                </a:solidFill>
              </a:rPr>
              <a:t>y mantener el archivo de previas, trabajos escritos y controles académicos durante el año</a:t>
            </a:r>
            <a:r>
              <a:rPr lang="es-CO" b="1" dirty="0" smtClean="0">
                <a:solidFill>
                  <a:schemeClr val="bg1"/>
                </a:solidFill>
              </a:rPr>
              <a:t>.</a:t>
            </a:r>
          </a:p>
          <a:p>
            <a:pPr marL="457200" indent="-457200">
              <a:buAutoNum type="alphaLcPeriod" startAt="8"/>
            </a:pPr>
            <a:r>
              <a:rPr lang="es-CO" b="1" dirty="0" smtClean="0">
                <a:solidFill>
                  <a:schemeClr val="bg1"/>
                </a:solidFill>
              </a:rPr>
              <a:t>Avanzar </a:t>
            </a:r>
            <a:r>
              <a:rPr lang="es-CO" b="1" dirty="0">
                <a:solidFill>
                  <a:schemeClr val="bg1"/>
                </a:solidFill>
              </a:rPr>
              <a:t>en la adquisición de conocimientos y aprender del acierto, del error y de la experiencia</a:t>
            </a:r>
            <a:r>
              <a:rPr lang="es-CO" b="1" dirty="0" smtClean="0">
                <a:solidFill>
                  <a:schemeClr val="bg1"/>
                </a:solidFill>
              </a:rPr>
              <a:t>.</a:t>
            </a:r>
          </a:p>
          <a:p>
            <a:pPr marL="457200" indent="-457200">
              <a:buAutoNum type="alphaLcPeriod" startAt="8"/>
            </a:pPr>
            <a:r>
              <a:rPr lang="es-CO" b="1" dirty="0" smtClean="0">
                <a:solidFill>
                  <a:schemeClr val="bg1"/>
                </a:solidFill>
              </a:rPr>
              <a:t>Conocer </a:t>
            </a:r>
            <a:r>
              <a:rPr lang="es-CO" b="1" dirty="0">
                <a:solidFill>
                  <a:schemeClr val="bg1"/>
                </a:solidFill>
              </a:rPr>
              <a:t>y acatar el Sistema Institucional de Evaluación </a:t>
            </a:r>
            <a:r>
              <a:rPr lang="es-CO" b="1" dirty="0" smtClean="0">
                <a:solidFill>
                  <a:schemeClr val="bg1"/>
                </a:solidFill>
              </a:rPr>
              <a:t>Sanjoseista </a:t>
            </a:r>
            <a:r>
              <a:rPr lang="es-CO" b="1" dirty="0">
                <a:solidFill>
                  <a:schemeClr val="bg1"/>
                </a:solidFill>
              </a:rPr>
              <a:t>(</a:t>
            </a:r>
            <a:r>
              <a:rPr lang="es-CO" b="1" dirty="0" smtClean="0">
                <a:solidFill>
                  <a:schemeClr val="bg1"/>
                </a:solidFill>
              </a:rPr>
              <a:t>SIEE).</a:t>
            </a:r>
          </a:p>
          <a:p>
            <a:pPr marL="457200" indent="-457200">
              <a:buAutoNum type="alphaLcPeriod" startAt="8"/>
            </a:pPr>
            <a:r>
              <a:rPr lang="es-CO" b="1" dirty="0" smtClean="0">
                <a:solidFill>
                  <a:schemeClr val="bg1"/>
                </a:solidFill>
              </a:rPr>
              <a:t>Conocer </a:t>
            </a:r>
            <a:r>
              <a:rPr lang="es-CO" b="1" dirty="0">
                <a:solidFill>
                  <a:schemeClr val="bg1"/>
                </a:solidFill>
              </a:rPr>
              <a:t>y acatar los reglamentos internos de los servicios que presta la Institución. </a:t>
            </a:r>
            <a:endParaRPr lang="es-CO" b="1" dirty="0" smtClean="0">
              <a:solidFill>
                <a:schemeClr val="bg1"/>
              </a:solidFill>
            </a:endParaRPr>
          </a:p>
          <a:p>
            <a:pPr marL="457200" indent="-457200">
              <a:buAutoNum type="alphaLcPeriod" startAt="8"/>
            </a:pPr>
            <a:r>
              <a:rPr lang="es-CO" b="1" dirty="0" smtClean="0">
                <a:solidFill>
                  <a:schemeClr val="bg1"/>
                </a:solidFill>
              </a:rPr>
              <a:t>Prestar </a:t>
            </a:r>
            <a:r>
              <a:rPr lang="es-CO" b="1" dirty="0">
                <a:solidFill>
                  <a:schemeClr val="bg1"/>
                </a:solidFill>
              </a:rPr>
              <a:t>el servicio social obligatorio según  la resolución 4210 de 1996 emanada del Ministerio de Educación Nacional y   de acuerdo con la organización institucional</a:t>
            </a:r>
            <a:r>
              <a:rPr lang="es-CO" b="1" dirty="0" smtClean="0">
                <a:solidFill>
                  <a:schemeClr val="bg1"/>
                </a:solidFill>
              </a:rPr>
              <a:t>.</a:t>
            </a:r>
          </a:p>
          <a:p>
            <a:pPr marL="457200" indent="-457200">
              <a:buAutoNum type="alphaLcPeriod" startAt="8"/>
            </a:pPr>
            <a:r>
              <a:rPr lang="es-CO" b="1" dirty="0" smtClean="0">
                <a:solidFill>
                  <a:schemeClr val="bg1"/>
                </a:solidFill>
              </a:rPr>
              <a:t>Cumplir </a:t>
            </a:r>
            <a:r>
              <a:rPr lang="es-CO" b="1" dirty="0">
                <a:solidFill>
                  <a:schemeClr val="bg1"/>
                </a:solidFill>
              </a:rPr>
              <a:t>la práctica laboral en el horario establecido por la institución. </a:t>
            </a: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86700" y="1828800"/>
            <a:ext cx="4102100" cy="270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292237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6313" y="393700"/>
            <a:ext cx="9905998" cy="952500"/>
          </a:xfrm>
        </p:spPr>
        <p:txBody>
          <a:bodyPr>
            <a:normAutofit/>
          </a:bodyPr>
          <a:lstStyle/>
          <a:p>
            <a:r>
              <a:rPr lang="es-CO" sz="2800" b="1" dirty="0">
                <a:solidFill>
                  <a:schemeClr val="bg1"/>
                </a:solidFill>
              </a:rPr>
              <a:t>Artículo 18. Deberes de los padres o acudientes.  </a:t>
            </a:r>
          </a:p>
        </p:txBody>
      </p:sp>
      <p:sp>
        <p:nvSpPr>
          <p:cNvPr id="3" name="Marcador de contenido 2"/>
          <p:cNvSpPr>
            <a:spLocks noGrp="1"/>
          </p:cNvSpPr>
          <p:nvPr>
            <p:ph sz="half" idx="1"/>
          </p:nvPr>
        </p:nvSpPr>
        <p:spPr>
          <a:xfrm>
            <a:off x="469900" y="1473200"/>
            <a:ext cx="7315200" cy="4940300"/>
          </a:xfrm>
        </p:spPr>
        <p:txBody>
          <a:bodyPr>
            <a:normAutofit fontScale="55000" lnSpcReduction="20000"/>
          </a:bodyPr>
          <a:lstStyle/>
          <a:p>
            <a:pPr marL="0" indent="0">
              <a:buNone/>
            </a:pPr>
            <a:r>
              <a:rPr lang="es-CO" b="1" dirty="0" smtClean="0">
                <a:solidFill>
                  <a:schemeClr val="bg1"/>
                </a:solidFill>
              </a:rPr>
              <a:t>En </a:t>
            </a:r>
            <a:r>
              <a:rPr lang="es-CO" b="1" dirty="0">
                <a:solidFill>
                  <a:schemeClr val="bg1"/>
                </a:solidFill>
              </a:rPr>
              <a:t>cumplimiento de la Ley 1098 de 2006 emanada del Congreso de la República de Colombia  (Por la cual se expide el Código de la Infancia y la Adolescencia) y  del  Decreto 1286 de 2005 del Ministerio de Educación Nacional (Por el cual se establecen normas sobre la participación de los padres de familia en el mejoramiento de los procesos educativos de los establecimientos oficiales y privados, y se adoptan otras disposiciones) son deberes de los padres: </a:t>
            </a:r>
            <a:endParaRPr lang="es-CO" b="1" dirty="0" smtClean="0">
              <a:solidFill>
                <a:schemeClr val="bg1"/>
              </a:solidFill>
            </a:endParaRPr>
          </a:p>
          <a:p>
            <a:pPr marL="457200" indent="-457200">
              <a:buAutoNum type="alphaLcParenR"/>
            </a:pPr>
            <a:r>
              <a:rPr lang="es-CO" b="1" dirty="0" smtClean="0">
                <a:solidFill>
                  <a:schemeClr val="bg1"/>
                </a:solidFill>
              </a:rPr>
              <a:t>Matricular </a:t>
            </a:r>
            <a:r>
              <a:rPr lang="es-CO" b="1" dirty="0">
                <a:solidFill>
                  <a:schemeClr val="bg1"/>
                </a:solidFill>
              </a:rPr>
              <a:t>oportunamente a sus hijos y asegurar su permanencia durante la edad escolar obligatoria. </a:t>
            </a:r>
            <a:endParaRPr lang="es-CO" b="1" dirty="0" smtClean="0">
              <a:solidFill>
                <a:schemeClr val="bg1"/>
              </a:solidFill>
            </a:endParaRPr>
          </a:p>
          <a:p>
            <a:pPr marL="457200" indent="-457200">
              <a:buAutoNum type="alphaLcParenR"/>
            </a:pPr>
            <a:r>
              <a:rPr lang="es-CO" b="1" dirty="0" smtClean="0">
                <a:solidFill>
                  <a:schemeClr val="bg1"/>
                </a:solidFill>
              </a:rPr>
              <a:t>Contribuir </a:t>
            </a:r>
            <a:r>
              <a:rPr lang="es-CO" b="1" dirty="0">
                <a:solidFill>
                  <a:schemeClr val="bg1"/>
                </a:solidFill>
              </a:rPr>
              <a:t>para que el servicio educativo sea armónico con el ejercicio del derecho a la educación y en cumplimiento de sus fines sociales y legales</a:t>
            </a:r>
            <a:r>
              <a:rPr lang="es-CO" b="1" dirty="0" smtClean="0">
                <a:solidFill>
                  <a:schemeClr val="bg1"/>
                </a:solidFill>
              </a:rPr>
              <a:t>;</a:t>
            </a:r>
          </a:p>
          <a:p>
            <a:pPr marL="457200" indent="-457200">
              <a:buAutoNum type="alphaLcParenR"/>
            </a:pPr>
            <a:r>
              <a:rPr lang="es-CO" b="1" dirty="0" smtClean="0">
                <a:solidFill>
                  <a:schemeClr val="bg1"/>
                </a:solidFill>
              </a:rPr>
              <a:t>Cumplir </a:t>
            </a:r>
            <a:r>
              <a:rPr lang="es-CO" b="1" dirty="0">
                <a:solidFill>
                  <a:schemeClr val="bg1"/>
                </a:solidFill>
              </a:rPr>
              <a:t>con las obligaciones contraídas en el acto de matrícula y en el manual de convivencia, para facilitar el proceso  educativo; </a:t>
            </a:r>
            <a:endParaRPr lang="es-CO" b="1" dirty="0" smtClean="0">
              <a:solidFill>
                <a:schemeClr val="bg1"/>
              </a:solidFill>
            </a:endParaRPr>
          </a:p>
          <a:p>
            <a:pPr marL="457200" indent="-457200">
              <a:buAutoNum type="alphaLcParenR"/>
            </a:pPr>
            <a:r>
              <a:rPr lang="es-CO" b="1" dirty="0" smtClean="0">
                <a:solidFill>
                  <a:schemeClr val="bg1"/>
                </a:solidFill>
              </a:rPr>
              <a:t>Contribuir </a:t>
            </a:r>
            <a:r>
              <a:rPr lang="es-CO" b="1" dirty="0">
                <a:solidFill>
                  <a:schemeClr val="bg1"/>
                </a:solidFill>
              </a:rPr>
              <a:t>en la construcción de un clima de respeto, tolerancia y responsabilidad mutua que favorezca la educación de los hijos y la mejor relación entre los miembros de la comunidad educativa</a:t>
            </a:r>
            <a:r>
              <a:rPr lang="es-CO" b="1" dirty="0" smtClean="0">
                <a:solidFill>
                  <a:schemeClr val="bg1"/>
                </a:solidFill>
              </a:rPr>
              <a:t>.</a:t>
            </a:r>
          </a:p>
          <a:p>
            <a:pPr marL="457200" indent="-457200">
              <a:buAutoNum type="alphaLcParenR"/>
            </a:pPr>
            <a:r>
              <a:rPr lang="es-CO" b="1" dirty="0" smtClean="0">
                <a:solidFill>
                  <a:schemeClr val="bg1"/>
                </a:solidFill>
              </a:rPr>
              <a:t>Comunicar </a:t>
            </a:r>
            <a:r>
              <a:rPr lang="es-CO" b="1" dirty="0">
                <a:solidFill>
                  <a:schemeClr val="bg1"/>
                </a:solidFill>
              </a:rPr>
              <a:t>oportunamente, y en primer lugar a las autoridades del establecimiento educativo, las irregularidades de que tengan conocimiento, entre otras, en relación con el maltrato infantil, abuso sexual, tráfico o consumo de drogas ilícitas. En caso de no recibir pronta respuesta, acudir a las autoridades competentes.</a:t>
            </a: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927604" y="1346199"/>
            <a:ext cx="4018973" cy="44727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313921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391886" y="819397"/>
            <a:ext cx="6650182" cy="5427024"/>
          </a:xfrm>
        </p:spPr>
        <p:txBody>
          <a:bodyPr>
            <a:normAutofit fontScale="70000" lnSpcReduction="20000"/>
          </a:bodyPr>
          <a:lstStyle/>
          <a:p>
            <a:pPr marL="0" indent="0">
              <a:buNone/>
            </a:pPr>
            <a:r>
              <a:rPr lang="es-CO" b="1" dirty="0">
                <a:solidFill>
                  <a:schemeClr val="bg1"/>
                </a:solidFill>
              </a:rPr>
              <a:t>f) Apoyar al establecimiento en el desarrollo de las acciones que conduzcan al mejoramiento del servicio educativo y que eleven la calidad de los aprendizajes, especialmente en la formulación y desarrollo de los planes de mejoramiento institucional; </a:t>
            </a:r>
            <a:endParaRPr lang="es-CO" b="1" dirty="0" smtClean="0">
              <a:solidFill>
                <a:schemeClr val="bg1"/>
              </a:solidFill>
            </a:endParaRPr>
          </a:p>
          <a:p>
            <a:pPr marL="0" indent="0">
              <a:buNone/>
            </a:pPr>
            <a:r>
              <a:rPr lang="es-CO" b="1" dirty="0" smtClean="0">
                <a:solidFill>
                  <a:schemeClr val="bg1"/>
                </a:solidFill>
              </a:rPr>
              <a:t>g</a:t>
            </a:r>
            <a:r>
              <a:rPr lang="es-CO" b="1" dirty="0">
                <a:solidFill>
                  <a:schemeClr val="bg1"/>
                </a:solidFill>
              </a:rPr>
              <a:t>) Acompañar el proceso educativo en cumplimiento de su responsabilidad como primeros educadores de sus hijos, para mejorar la orientación personal y el desarrollo de valores ciudadanos. </a:t>
            </a:r>
            <a:endParaRPr lang="es-CO" b="1" dirty="0" smtClean="0">
              <a:solidFill>
                <a:schemeClr val="bg1"/>
              </a:solidFill>
            </a:endParaRPr>
          </a:p>
          <a:p>
            <a:pPr marL="0" indent="0">
              <a:buNone/>
            </a:pPr>
            <a:r>
              <a:rPr lang="es-CO" b="1" dirty="0" smtClean="0">
                <a:solidFill>
                  <a:schemeClr val="bg1"/>
                </a:solidFill>
              </a:rPr>
              <a:t>h</a:t>
            </a:r>
            <a:r>
              <a:rPr lang="es-CO" b="1" dirty="0">
                <a:solidFill>
                  <a:schemeClr val="bg1"/>
                </a:solidFill>
              </a:rPr>
              <a:t>) Acudir a las reuniones, citaciones, talleres, escuelas de padres, entrega de informes académicos y demás llamados del colegio. </a:t>
            </a:r>
            <a:endParaRPr lang="es-CO" b="1" dirty="0" smtClean="0">
              <a:solidFill>
                <a:schemeClr val="bg1"/>
              </a:solidFill>
            </a:endParaRPr>
          </a:p>
          <a:p>
            <a:pPr marL="0" indent="0">
              <a:buNone/>
            </a:pPr>
            <a:r>
              <a:rPr lang="es-CO" b="1" dirty="0" smtClean="0">
                <a:solidFill>
                  <a:schemeClr val="bg1"/>
                </a:solidFill>
              </a:rPr>
              <a:t>i.- Contratar </a:t>
            </a:r>
            <a:r>
              <a:rPr lang="es-CO" b="1" dirty="0">
                <a:solidFill>
                  <a:schemeClr val="bg1"/>
                </a:solidFill>
              </a:rPr>
              <a:t>un servicio de transporte legal y responsable que garantice a la estudiante su seguridad y el cumplimiento de la jornada escolar. </a:t>
            </a:r>
            <a:endParaRPr lang="es-CO" b="1" dirty="0" smtClean="0">
              <a:solidFill>
                <a:schemeClr val="bg1"/>
              </a:solidFill>
            </a:endParaRPr>
          </a:p>
          <a:p>
            <a:pPr marL="0" indent="0">
              <a:buNone/>
            </a:pPr>
            <a:r>
              <a:rPr lang="es-CO" b="1" dirty="0" smtClean="0">
                <a:solidFill>
                  <a:schemeClr val="bg1"/>
                </a:solidFill>
              </a:rPr>
              <a:t>j</a:t>
            </a:r>
            <a:r>
              <a:rPr lang="es-CO" b="1" dirty="0">
                <a:solidFill>
                  <a:schemeClr val="bg1"/>
                </a:solidFill>
              </a:rPr>
              <a:t>) Informar al Comité de Transporte del colegio  los datos correspondientes a la ruta escolar que contrató. </a:t>
            </a:r>
          </a:p>
          <a:p>
            <a:pPr marL="0" indent="0">
              <a:buNone/>
            </a:pPr>
            <a:r>
              <a:rPr lang="es-CO" b="1" dirty="0">
                <a:solidFill>
                  <a:schemeClr val="bg1"/>
                </a:solidFill>
              </a:rPr>
              <a:t>Parágrafo: La inasistencia de los padres de familia o acudientes a tres citaciones y el abandono manifiesto de las obligaciones que tienen con sus hijas, será notificado por el servicio de orientación  escolar, coordinación o rectoría </a:t>
            </a:r>
            <a:r>
              <a:rPr lang="es-CO" b="1" dirty="0" smtClean="0">
                <a:solidFill>
                  <a:schemeClr val="bg1"/>
                </a:solidFill>
              </a:rPr>
              <a:t>y a </a:t>
            </a:r>
            <a:r>
              <a:rPr lang="es-CO" b="1" dirty="0">
                <a:solidFill>
                  <a:schemeClr val="bg1"/>
                </a:solidFill>
              </a:rPr>
              <a:t>las autoridades competentes</a:t>
            </a:r>
          </a:p>
          <a:p>
            <a:endParaRPr lang="es-CO" dirty="0"/>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91119" y="1037138"/>
            <a:ext cx="3554413" cy="20000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6472" y="3503221"/>
            <a:ext cx="3564698" cy="25175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100457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18518"/>
            <a:ext cx="9905998" cy="889648"/>
          </a:xfrm>
        </p:spPr>
        <p:txBody>
          <a:bodyPr>
            <a:normAutofit fontScale="90000"/>
          </a:bodyPr>
          <a:lstStyle/>
          <a:p>
            <a:r>
              <a:rPr lang="es-CO" dirty="0" smtClean="0">
                <a:solidFill>
                  <a:schemeClr val="bg1"/>
                </a:solidFill>
              </a:rPr>
              <a:t/>
            </a:r>
            <a:br>
              <a:rPr lang="es-CO" dirty="0" smtClean="0">
                <a:solidFill>
                  <a:schemeClr val="bg1"/>
                </a:solidFill>
              </a:rPr>
            </a:br>
            <a:r>
              <a:rPr lang="es-CO" dirty="0" smtClean="0">
                <a:solidFill>
                  <a:schemeClr val="bg1"/>
                </a:solidFill>
              </a:rPr>
              <a:t>Artículo </a:t>
            </a:r>
            <a:r>
              <a:rPr lang="es-CO" dirty="0">
                <a:solidFill>
                  <a:schemeClr val="bg1"/>
                </a:solidFill>
              </a:rPr>
              <a:t>19. Responsabilidades de los padres  </a:t>
            </a:r>
            <a:br>
              <a:rPr lang="es-CO" dirty="0">
                <a:solidFill>
                  <a:schemeClr val="bg1"/>
                </a:solidFill>
              </a:rPr>
            </a:br>
            <a:endParaRPr lang="es-CO" dirty="0">
              <a:solidFill>
                <a:schemeClr val="bg1"/>
              </a:solidFill>
            </a:endParaRPr>
          </a:p>
        </p:txBody>
      </p:sp>
      <p:sp>
        <p:nvSpPr>
          <p:cNvPr id="3" name="Marcador de contenido 2"/>
          <p:cNvSpPr>
            <a:spLocks noGrp="1"/>
          </p:cNvSpPr>
          <p:nvPr>
            <p:ph sz="half" idx="1"/>
          </p:nvPr>
        </p:nvSpPr>
        <p:spPr>
          <a:xfrm>
            <a:off x="439388" y="1508166"/>
            <a:ext cx="6448300" cy="4821382"/>
          </a:xfrm>
        </p:spPr>
        <p:txBody>
          <a:bodyPr>
            <a:normAutofit fontScale="62500" lnSpcReduction="20000"/>
          </a:bodyPr>
          <a:lstStyle/>
          <a:p>
            <a:pPr marL="457200" indent="-457200">
              <a:buAutoNum type="alphaLcPeriod"/>
            </a:pPr>
            <a:r>
              <a:rPr lang="es-CO" b="1" dirty="0" smtClean="0">
                <a:solidFill>
                  <a:schemeClr val="bg1"/>
                </a:solidFill>
              </a:rPr>
              <a:t>Mantener </a:t>
            </a:r>
            <a:r>
              <a:rPr lang="es-CO" b="1" dirty="0">
                <a:solidFill>
                  <a:schemeClr val="bg1"/>
                </a:solidFill>
              </a:rPr>
              <a:t>comunicación constante con el Director de Curso. </a:t>
            </a:r>
            <a:endParaRPr lang="es-CO" b="1" dirty="0" smtClean="0">
              <a:solidFill>
                <a:schemeClr val="bg1"/>
              </a:solidFill>
            </a:endParaRPr>
          </a:p>
          <a:p>
            <a:pPr marL="457200" indent="-457200">
              <a:buAutoNum type="alphaLcPeriod"/>
            </a:pPr>
            <a:r>
              <a:rPr lang="es-CO" b="1" dirty="0" smtClean="0">
                <a:solidFill>
                  <a:schemeClr val="bg1"/>
                </a:solidFill>
              </a:rPr>
              <a:t>Velar </a:t>
            </a:r>
            <a:r>
              <a:rPr lang="es-CO" b="1" dirty="0">
                <a:solidFill>
                  <a:schemeClr val="bg1"/>
                </a:solidFill>
              </a:rPr>
              <a:t>por el comportamiento adecuado de sus hijas dentro y fuera del colegio. </a:t>
            </a:r>
            <a:endParaRPr lang="es-CO" b="1" dirty="0" smtClean="0">
              <a:solidFill>
                <a:schemeClr val="bg1"/>
              </a:solidFill>
            </a:endParaRPr>
          </a:p>
          <a:p>
            <a:pPr marL="457200" indent="-457200">
              <a:buAutoNum type="alphaLcPeriod"/>
            </a:pPr>
            <a:r>
              <a:rPr lang="es-CO" b="1" dirty="0" smtClean="0">
                <a:solidFill>
                  <a:schemeClr val="bg1"/>
                </a:solidFill>
              </a:rPr>
              <a:t>Suministrar </a:t>
            </a:r>
            <a:r>
              <a:rPr lang="es-CO" b="1" dirty="0">
                <a:solidFill>
                  <a:schemeClr val="bg1"/>
                </a:solidFill>
              </a:rPr>
              <a:t>a sus hijas los elementos necesarios para su estudio y formación académica. </a:t>
            </a:r>
            <a:endParaRPr lang="es-CO" b="1" dirty="0" smtClean="0">
              <a:solidFill>
                <a:schemeClr val="bg1"/>
              </a:solidFill>
            </a:endParaRPr>
          </a:p>
          <a:p>
            <a:pPr marL="457200" indent="-457200">
              <a:buAutoNum type="alphaLcPeriod"/>
            </a:pPr>
            <a:r>
              <a:rPr lang="es-CO" b="1" dirty="0" smtClean="0">
                <a:solidFill>
                  <a:schemeClr val="bg1"/>
                </a:solidFill>
              </a:rPr>
              <a:t>Cumplir </a:t>
            </a:r>
            <a:r>
              <a:rPr lang="es-CO" b="1" dirty="0">
                <a:solidFill>
                  <a:schemeClr val="bg1"/>
                </a:solidFill>
              </a:rPr>
              <a:t>los compromisos económicos contraídos con la Institución. </a:t>
            </a:r>
            <a:endParaRPr lang="es-CO" b="1" dirty="0" smtClean="0">
              <a:solidFill>
                <a:schemeClr val="bg1"/>
              </a:solidFill>
            </a:endParaRPr>
          </a:p>
          <a:p>
            <a:pPr marL="457200" indent="-457200">
              <a:buAutoNum type="alphaLcPeriod"/>
            </a:pPr>
            <a:r>
              <a:rPr lang="es-CO" b="1" dirty="0" smtClean="0">
                <a:solidFill>
                  <a:schemeClr val="bg1"/>
                </a:solidFill>
              </a:rPr>
              <a:t>Cumplir </a:t>
            </a:r>
            <a:r>
              <a:rPr lang="es-CO" b="1" dirty="0">
                <a:solidFill>
                  <a:schemeClr val="bg1"/>
                </a:solidFill>
              </a:rPr>
              <a:t>con las disposiciones legales </a:t>
            </a:r>
            <a:r>
              <a:rPr lang="es-CO" b="1" dirty="0" smtClean="0">
                <a:solidFill>
                  <a:schemeClr val="bg1"/>
                </a:solidFill>
              </a:rPr>
              <a:t>departamentales </a:t>
            </a:r>
            <a:r>
              <a:rPr lang="es-CO" b="1" dirty="0">
                <a:solidFill>
                  <a:schemeClr val="bg1"/>
                </a:solidFill>
              </a:rPr>
              <a:t>sobre no propiciar o permitir el ingreso de menores de 14 años a fiestas o eventos similares en sitios abiertos al </a:t>
            </a:r>
            <a:r>
              <a:rPr lang="es-CO" b="1" dirty="0" smtClean="0">
                <a:solidFill>
                  <a:schemeClr val="bg1"/>
                </a:solidFill>
              </a:rPr>
              <a:t>público</a:t>
            </a:r>
          </a:p>
          <a:p>
            <a:pPr marL="457200" indent="-457200">
              <a:buAutoNum type="alphaLcPeriod"/>
            </a:pPr>
            <a:r>
              <a:rPr lang="es-CO" b="1" dirty="0" smtClean="0">
                <a:solidFill>
                  <a:schemeClr val="bg1"/>
                </a:solidFill>
              </a:rPr>
              <a:t>Conocer a los compañeros, compañeras </a:t>
            </a:r>
            <a:r>
              <a:rPr lang="es-CO" b="1" dirty="0">
                <a:solidFill>
                  <a:schemeClr val="bg1"/>
                </a:solidFill>
              </a:rPr>
              <a:t>y amistades de sus </a:t>
            </a:r>
            <a:r>
              <a:rPr lang="es-CO" b="1" dirty="0" smtClean="0">
                <a:solidFill>
                  <a:schemeClr val="bg1"/>
                </a:solidFill>
              </a:rPr>
              <a:t>hijos</a:t>
            </a:r>
            <a:r>
              <a:rPr lang="es-CO" b="1" dirty="0">
                <a:solidFill>
                  <a:schemeClr val="bg1"/>
                </a:solidFill>
              </a:rPr>
              <a:t>. </a:t>
            </a:r>
            <a:endParaRPr lang="es-CO" b="1" dirty="0" smtClean="0">
              <a:solidFill>
                <a:schemeClr val="bg1"/>
              </a:solidFill>
            </a:endParaRPr>
          </a:p>
          <a:p>
            <a:pPr marL="457200" indent="-457200">
              <a:buAutoNum type="alphaLcPeriod"/>
            </a:pPr>
            <a:r>
              <a:rPr lang="es-CO" b="1" dirty="0" smtClean="0">
                <a:solidFill>
                  <a:schemeClr val="bg1"/>
                </a:solidFill>
              </a:rPr>
              <a:t>Responder </a:t>
            </a:r>
            <a:r>
              <a:rPr lang="es-CO" b="1" dirty="0">
                <a:solidFill>
                  <a:schemeClr val="bg1"/>
                </a:solidFill>
              </a:rPr>
              <a:t>económicamente por los daños causados por la </a:t>
            </a:r>
            <a:r>
              <a:rPr lang="es-CO" b="1" dirty="0" smtClean="0">
                <a:solidFill>
                  <a:schemeClr val="bg1"/>
                </a:solidFill>
              </a:rPr>
              <a:t>hija o hijo </a:t>
            </a:r>
            <a:r>
              <a:rPr lang="es-CO" b="1" dirty="0">
                <a:solidFill>
                  <a:schemeClr val="bg1"/>
                </a:solidFill>
              </a:rPr>
              <a:t>a terceras personas, a instalaciones, equipos, útiles o implementos que se encuentren dentro  de la Institución. </a:t>
            </a:r>
            <a:endParaRPr lang="es-CO" b="1" dirty="0" smtClean="0">
              <a:solidFill>
                <a:schemeClr val="bg1"/>
              </a:solidFill>
            </a:endParaRPr>
          </a:p>
          <a:p>
            <a:pPr marL="457200" indent="-457200">
              <a:buAutoNum type="alphaLcPeriod"/>
            </a:pPr>
            <a:r>
              <a:rPr lang="es-CO" b="1" dirty="0" smtClean="0">
                <a:solidFill>
                  <a:schemeClr val="bg1"/>
                </a:solidFill>
              </a:rPr>
              <a:t>Conocer </a:t>
            </a:r>
            <a:r>
              <a:rPr lang="es-CO" b="1" dirty="0">
                <a:solidFill>
                  <a:schemeClr val="bg1"/>
                </a:solidFill>
              </a:rPr>
              <a:t>y acatar normas de seguridad  establecidas por la Institución. </a:t>
            </a:r>
            <a:endParaRPr lang="es-CO" b="1" dirty="0" smtClean="0">
              <a:solidFill>
                <a:schemeClr val="bg1"/>
              </a:solidFill>
            </a:endParaRPr>
          </a:p>
          <a:p>
            <a:pPr marL="457200" indent="-457200">
              <a:buAutoNum type="alphaLcPeriod"/>
            </a:pPr>
            <a:r>
              <a:rPr lang="es-CO" b="1" dirty="0" smtClean="0">
                <a:solidFill>
                  <a:schemeClr val="bg1"/>
                </a:solidFill>
              </a:rPr>
              <a:t>Asumir </a:t>
            </a:r>
            <a:r>
              <a:rPr lang="es-CO" b="1" dirty="0">
                <a:solidFill>
                  <a:schemeClr val="bg1"/>
                </a:solidFill>
              </a:rPr>
              <a:t>compromisos académicos o convivenciales establecidos con la institución. </a:t>
            </a: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69972" y="1958658"/>
            <a:ext cx="3790950" cy="28432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550674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403761" y="600891"/>
            <a:ext cx="7930342" cy="5704905"/>
          </a:xfrm>
        </p:spPr>
        <p:txBody>
          <a:bodyPr>
            <a:noAutofit/>
          </a:bodyPr>
          <a:lstStyle/>
          <a:p>
            <a:pPr marL="0" indent="0">
              <a:buNone/>
            </a:pPr>
            <a:r>
              <a:rPr lang="es-CO" sz="1300" b="1" dirty="0">
                <a:solidFill>
                  <a:schemeClr val="bg1"/>
                </a:solidFill>
              </a:rPr>
              <a:t>j. Mantener reserva de los temas tratados en los diferentes Comités cuando estos involucran la privacidad de las personas</a:t>
            </a:r>
            <a:r>
              <a:rPr lang="es-CO" sz="1300" b="1" dirty="0" smtClean="0">
                <a:solidFill>
                  <a:schemeClr val="bg1"/>
                </a:solidFill>
              </a:rPr>
              <a:t>.</a:t>
            </a:r>
          </a:p>
          <a:p>
            <a:pPr marL="0" indent="0">
              <a:buNone/>
            </a:pPr>
            <a:r>
              <a:rPr lang="es-CO" sz="1300" b="1" dirty="0" smtClean="0">
                <a:solidFill>
                  <a:schemeClr val="bg1"/>
                </a:solidFill>
              </a:rPr>
              <a:t>k</a:t>
            </a:r>
            <a:r>
              <a:rPr lang="es-CO" sz="1300" b="1" dirty="0">
                <a:solidFill>
                  <a:schemeClr val="bg1"/>
                </a:solidFill>
              </a:rPr>
              <a:t>. Informar oportunamente a Coordinación, Director de curso y Profesor de Educación física sobre discapacidad o limitación física de la estudiante</a:t>
            </a:r>
            <a:r>
              <a:rPr lang="es-CO" sz="1300" b="1" dirty="0" smtClean="0">
                <a:solidFill>
                  <a:schemeClr val="bg1"/>
                </a:solidFill>
              </a:rPr>
              <a:t>.</a:t>
            </a:r>
          </a:p>
          <a:p>
            <a:pPr marL="0" indent="0">
              <a:buNone/>
            </a:pPr>
            <a:r>
              <a:rPr lang="es-CO" sz="1300" b="1" dirty="0" smtClean="0">
                <a:solidFill>
                  <a:schemeClr val="bg1"/>
                </a:solidFill>
              </a:rPr>
              <a:t>l</a:t>
            </a:r>
            <a:r>
              <a:rPr lang="es-CO" sz="1300" b="1" dirty="0">
                <a:solidFill>
                  <a:schemeClr val="bg1"/>
                </a:solidFill>
              </a:rPr>
              <a:t>. Proporcionar a sus hijas el tratamiento terapéutico, médico o psicológico cuando el colegio lo recomiende y presentar en Orientación la constancia correspondiente. </a:t>
            </a:r>
            <a:endParaRPr lang="es-CO" sz="1300" b="1" dirty="0" smtClean="0">
              <a:solidFill>
                <a:schemeClr val="bg1"/>
              </a:solidFill>
            </a:endParaRPr>
          </a:p>
          <a:p>
            <a:pPr marL="0" indent="0">
              <a:buNone/>
            </a:pPr>
            <a:r>
              <a:rPr lang="es-CO" sz="1300" b="1" dirty="0" smtClean="0">
                <a:solidFill>
                  <a:schemeClr val="bg1"/>
                </a:solidFill>
              </a:rPr>
              <a:t>m</a:t>
            </a:r>
            <a:r>
              <a:rPr lang="es-CO" sz="1300" b="1" dirty="0">
                <a:solidFill>
                  <a:schemeClr val="bg1"/>
                </a:solidFill>
              </a:rPr>
              <a:t>. Los padres o acudientes de las estudiantes de media técnica, grados décimos y undécimo, deben firmar al inicio del año escolar compromisos de asistencia a reuniones y citaciones, de conocimiento    y   aceptación  de contra jornada y  de práctica empresarial. </a:t>
            </a:r>
            <a:endParaRPr lang="es-CO" sz="1300" b="1" dirty="0" smtClean="0">
              <a:solidFill>
                <a:schemeClr val="bg1"/>
              </a:solidFill>
            </a:endParaRPr>
          </a:p>
          <a:p>
            <a:pPr marL="0" indent="0">
              <a:buNone/>
            </a:pPr>
            <a:r>
              <a:rPr lang="es-CO" sz="1300" b="1" dirty="0" smtClean="0">
                <a:solidFill>
                  <a:schemeClr val="bg1"/>
                </a:solidFill>
              </a:rPr>
              <a:t>n</a:t>
            </a:r>
            <a:r>
              <a:rPr lang="es-CO" sz="1300" b="1" dirty="0">
                <a:solidFill>
                  <a:schemeClr val="bg1"/>
                </a:solidFill>
              </a:rPr>
              <a:t>. Contribuir con la prevención y mitigación de la violencia escolar, promoviendo y fortaleciendo la formación ciudadana y el ejercicio de los derechos humanos, sexuales y reproductivos de sus hijos. </a:t>
            </a:r>
            <a:endParaRPr lang="es-CO" sz="1300" b="1" dirty="0" smtClean="0">
              <a:solidFill>
                <a:schemeClr val="bg1"/>
              </a:solidFill>
            </a:endParaRPr>
          </a:p>
          <a:p>
            <a:pPr marL="0" indent="0">
              <a:buNone/>
            </a:pPr>
            <a:r>
              <a:rPr lang="es-CO" sz="1300" b="1" dirty="0" smtClean="0">
                <a:solidFill>
                  <a:schemeClr val="bg1"/>
                </a:solidFill>
              </a:rPr>
              <a:t>o</a:t>
            </a:r>
            <a:r>
              <a:rPr lang="es-CO" sz="1300" b="1" dirty="0">
                <a:solidFill>
                  <a:schemeClr val="bg1"/>
                </a:solidFill>
              </a:rPr>
              <a:t>. Contribuir con la prevención y mitigación de los embarazos en la adolescencia. </a:t>
            </a:r>
            <a:endParaRPr lang="es-CO" sz="1300" b="1" dirty="0" smtClean="0">
              <a:solidFill>
                <a:schemeClr val="bg1"/>
              </a:solidFill>
            </a:endParaRPr>
          </a:p>
          <a:p>
            <a:pPr marL="0" indent="0">
              <a:buNone/>
            </a:pPr>
            <a:r>
              <a:rPr lang="es-CO" sz="1300" b="1" dirty="0" smtClean="0">
                <a:solidFill>
                  <a:schemeClr val="bg1"/>
                </a:solidFill>
              </a:rPr>
              <a:t>p</a:t>
            </a:r>
            <a:r>
              <a:rPr lang="es-CO" sz="1300" b="1" dirty="0">
                <a:solidFill>
                  <a:schemeClr val="bg1"/>
                </a:solidFill>
              </a:rPr>
              <a:t>. Contribuir a la formación de ciudadanos activos que aporten a la construcción de una sociedad democrática, participativa, pluralista e intercultural, en concordancia con el mandato constitucional. </a:t>
            </a:r>
          </a:p>
          <a:p>
            <a:pPr marL="0" indent="0">
              <a:buNone/>
            </a:pPr>
            <a:r>
              <a:rPr lang="es-CO" sz="1300" b="1" dirty="0">
                <a:solidFill>
                  <a:schemeClr val="bg1"/>
                </a:solidFill>
              </a:rPr>
              <a:t>Parágrafo: El reiterado incumplimiento de los deberes como padres o acudientes será causal para que la Institución exija un nuevo acudiente autorizado de acuerdo con las normas legales vigentes. </a:t>
            </a:r>
          </a:p>
          <a:p>
            <a:pPr marL="0" indent="0">
              <a:buNone/>
            </a:pPr>
            <a:endParaRPr lang="es-CO" sz="1300" b="1" dirty="0">
              <a:solidFill>
                <a:schemeClr val="bg1"/>
              </a:solidFill>
            </a:endParaRPr>
          </a:p>
        </p:txBody>
      </p:sp>
      <p:pic>
        <p:nvPicPr>
          <p:cNvPr id="2" name="Marcador de contenido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772072" y="1472950"/>
            <a:ext cx="2314575" cy="2847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673042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6265" y="296883"/>
            <a:ext cx="10501146" cy="1258785"/>
          </a:xfrm>
        </p:spPr>
        <p:txBody>
          <a:bodyPr>
            <a:normAutofit fontScale="90000"/>
          </a:bodyPr>
          <a:lstStyle/>
          <a:p>
            <a:pPr algn="ctr"/>
            <a:r>
              <a:rPr lang="es-CO" dirty="0" smtClean="0"/>
              <a:t/>
            </a:r>
            <a:br>
              <a:rPr lang="es-CO" dirty="0" smtClean="0"/>
            </a:br>
            <a:r>
              <a:rPr lang="es-CO" dirty="0"/>
              <a:t/>
            </a:r>
            <a:br>
              <a:rPr lang="es-CO" dirty="0"/>
            </a:br>
            <a:r>
              <a:rPr lang="es-CO" sz="2700" dirty="0" smtClean="0">
                <a:solidFill>
                  <a:schemeClr val="bg1"/>
                </a:solidFill>
              </a:rPr>
              <a:t>CAPÍTULO </a:t>
            </a:r>
            <a:r>
              <a:rPr lang="es-CO" sz="2700" dirty="0">
                <a:solidFill>
                  <a:schemeClr val="bg1"/>
                </a:solidFill>
              </a:rPr>
              <a:t>V. PRINCIPIOS GENERALES DE DESEMPEÑO </a:t>
            </a:r>
            <a:r>
              <a:rPr lang="es-CO" sz="2700" dirty="0" smtClean="0">
                <a:solidFill>
                  <a:schemeClr val="bg1"/>
                </a:solidFill>
              </a:rPr>
              <a:t>PROFESIONAL </a:t>
            </a:r>
            <a:r>
              <a:rPr lang="es-CO" sz="2700" dirty="0">
                <a:solidFill>
                  <a:schemeClr val="bg1"/>
                </a:solidFill>
              </a:rPr>
              <a:t/>
            </a:r>
            <a:br>
              <a:rPr lang="es-CO" sz="2700" dirty="0">
                <a:solidFill>
                  <a:schemeClr val="bg1"/>
                </a:solidFill>
              </a:rPr>
            </a:br>
            <a:r>
              <a:rPr lang="es-CO" sz="2700" dirty="0">
                <a:solidFill>
                  <a:schemeClr val="bg1"/>
                </a:solidFill>
              </a:rPr>
              <a:t>Artículo 20. De los deberes de Directivos, Docentes y </a:t>
            </a:r>
            <a:r>
              <a:rPr lang="es-CO" sz="2700" dirty="0" smtClean="0">
                <a:solidFill>
                  <a:schemeClr val="bg1"/>
                </a:solidFill>
              </a:rPr>
              <a:t>Administrativos </a:t>
            </a:r>
            <a:r>
              <a:rPr lang="es-CO" dirty="0" smtClean="0"/>
              <a:t/>
            </a:r>
            <a:br>
              <a:rPr lang="es-CO" dirty="0" smtClean="0"/>
            </a:br>
            <a:r>
              <a:rPr lang="es-CO" dirty="0" smtClean="0"/>
              <a:t> </a:t>
            </a:r>
            <a:r>
              <a:rPr lang="es-CO" dirty="0"/>
              <a:t/>
            </a:r>
            <a:br>
              <a:rPr lang="es-CO" dirty="0"/>
            </a:br>
            <a:endParaRPr lang="es-CO" dirty="0"/>
          </a:p>
        </p:txBody>
      </p:sp>
      <p:sp>
        <p:nvSpPr>
          <p:cNvPr id="3" name="Marcador de contenido 2"/>
          <p:cNvSpPr>
            <a:spLocks noGrp="1"/>
          </p:cNvSpPr>
          <p:nvPr>
            <p:ph sz="half" idx="1"/>
          </p:nvPr>
        </p:nvSpPr>
        <p:spPr>
          <a:xfrm>
            <a:off x="546266" y="1448790"/>
            <a:ext cx="5473534" cy="4342410"/>
          </a:xfrm>
        </p:spPr>
        <p:txBody>
          <a:bodyPr>
            <a:normAutofit fontScale="55000" lnSpcReduction="20000"/>
          </a:bodyPr>
          <a:lstStyle/>
          <a:p>
            <a:pPr marL="0" indent="0">
              <a:buNone/>
            </a:pPr>
            <a:r>
              <a:rPr lang="es-CO" b="1" dirty="0" smtClean="0">
                <a:solidFill>
                  <a:schemeClr val="bg1"/>
                </a:solidFill>
              </a:rPr>
              <a:t>Se </a:t>
            </a:r>
            <a:r>
              <a:rPr lang="es-CO" b="1" dirty="0">
                <a:solidFill>
                  <a:schemeClr val="bg1"/>
                </a:solidFill>
              </a:rPr>
              <a:t>refiere al conjunto de principios básicos que orientan el desempeño profesional de Directivos, Docentes, Personal Administrativo y de Servicios generales.  </a:t>
            </a:r>
          </a:p>
          <a:p>
            <a:pPr marL="457200" indent="-457200">
              <a:buAutoNum type="alphaLcPeriod"/>
            </a:pPr>
            <a:r>
              <a:rPr lang="es-CO" b="1" dirty="0" smtClean="0">
                <a:solidFill>
                  <a:schemeClr val="bg1"/>
                </a:solidFill>
              </a:rPr>
              <a:t>Conocer </a:t>
            </a:r>
            <a:r>
              <a:rPr lang="es-CO" b="1" dirty="0">
                <a:solidFill>
                  <a:schemeClr val="bg1"/>
                </a:solidFill>
              </a:rPr>
              <a:t>y Vivenciar la filosofía institucional. </a:t>
            </a:r>
            <a:endParaRPr lang="es-CO" b="1" dirty="0" smtClean="0">
              <a:solidFill>
                <a:schemeClr val="bg1"/>
              </a:solidFill>
            </a:endParaRPr>
          </a:p>
          <a:p>
            <a:pPr marL="457200" indent="-457200">
              <a:buAutoNum type="alphaLcPeriod"/>
            </a:pPr>
            <a:r>
              <a:rPr lang="es-CO" b="1" dirty="0" smtClean="0">
                <a:solidFill>
                  <a:schemeClr val="bg1"/>
                </a:solidFill>
              </a:rPr>
              <a:t>Promover </a:t>
            </a:r>
            <a:r>
              <a:rPr lang="es-CO" b="1" dirty="0">
                <a:solidFill>
                  <a:schemeClr val="bg1"/>
                </a:solidFill>
              </a:rPr>
              <a:t>y participar activamente en el desarrollo del PEI</a:t>
            </a:r>
            <a:r>
              <a:rPr lang="es-CO" b="1" dirty="0" smtClean="0">
                <a:solidFill>
                  <a:schemeClr val="bg1"/>
                </a:solidFill>
              </a:rPr>
              <a:t>.</a:t>
            </a:r>
          </a:p>
          <a:p>
            <a:pPr marL="457200" indent="-457200">
              <a:buAutoNum type="alphaLcPeriod"/>
            </a:pPr>
            <a:r>
              <a:rPr lang="es-CO" b="1" dirty="0" smtClean="0">
                <a:solidFill>
                  <a:schemeClr val="bg1"/>
                </a:solidFill>
              </a:rPr>
              <a:t>Respetar </a:t>
            </a:r>
            <a:r>
              <a:rPr lang="es-CO" b="1" dirty="0">
                <a:solidFill>
                  <a:schemeClr val="bg1"/>
                </a:solidFill>
              </a:rPr>
              <a:t>y hacer respetar la institución dentro y fuera de ella. </a:t>
            </a:r>
            <a:endParaRPr lang="es-CO" b="1" dirty="0" smtClean="0">
              <a:solidFill>
                <a:schemeClr val="bg1"/>
              </a:solidFill>
            </a:endParaRPr>
          </a:p>
          <a:p>
            <a:pPr marL="457200" indent="-457200">
              <a:buAutoNum type="alphaLcPeriod"/>
            </a:pPr>
            <a:r>
              <a:rPr lang="es-CO" b="1" dirty="0" smtClean="0">
                <a:solidFill>
                  <a:schemeClr val="bg1"/>
                </a:solidFill>
              </a:rPr>
              <a:t>Dar </a:t>
            </a:r>
            <a:r>
              <a:rPr lang="es-CO" b="1" dirty="0">
                <a:solidFill>
                  <a:schemeClr val="bg1"/>
                </a:solidFill>
              </a:rPr>
              <a:t>y ser ejemplo de disciplina y buen comportamiento</a:t>
            </a:r>
            <a:r>
              <a:rPr lang="es-CO" b="1" dirty="0" smtClean="0">
                <a:solidFill>
                  <a:schemeClr val="bg1"/>
                </a:solidFill>
              </a:rPr>
              <a:t>.</a:t>
            </a:r>
          </a:p>
          <a:p>
            <a:pPr marL="457200" indent="-457200">
              <a:buAutoNum type="alphaLcPeriod"/>
            </a:pPr>
            <a:r>
              <a:rPr lang="es-CO" b="1" dirty="0" smtClean="0">
                <a:solidFill>
                  <a:schemeClr val="bg1"/>
                </a:solidFill>
              </a:rPr>
              <a:t>Fomentar </a:t>
            </a:r>
            <a:r>
              <a:rPr lang="es-CO" b="1" dirty="0">
                <a:solidFill>
                  <a:schemeClr val="bg1"/>
                </a:solidFill>
              </a:rPr>
              <a:t>la comunicación, las buenas relaciones humanas y la cooperación entre toda la comunidad educativa</a:t>
            </a:r>
            <a:r>
              <a:rPr lang="es-CO" b="1" dirty="0" smtClean="0">
                <a:solidFill>
                  <a:schemeClr val="bg1"/>
                </a:solidFill>
              </a:rPr>
              <a:t>.</a:t>
            </a:r>
          </a:p>
          <a:p>
            <a:pPr marL="457200" indent="-457200">
              <a:buAutoNum type="alphaLcPeriod"/>
            </a:pPr>
            <a:r>
              <a:rPr lang="es-CO" b="1" dirty="0" smtClean="0">
                <a:solidFill>
                  <a:schemeClr val="bg1"/>
                </a:solidFill>
              </a:rPr>
              <a:t>Fortalecer </a:t>
            </a:r>
            <a:r>
              <a:rPr lang="es-CO" b="1" dirty="0">
                <a:solidFill>
                  <a:schemeClr val="bg1"/>
                </a:solidFill>
              </a:rPr>
              <a:t>la lealtad y el apoyo entre compañeros </a:t>
            </a:r>
            <a:endParaRPr lang="es-CO" b="1" dirty="0" smtClean="0">
              <a:solidFill>
                <a:schemeClr val="bg1"/>
              </a:solidFill>
            </a:endParaRPr>
          </a:p>
          <a:p>
            <a:pPr marL="457200" indent="-457200">
              <a:buAutoNum type="alphaLcPeriod"/>
            </a:pPr>
            <a:r>
              <a:rPr lang="es-CO" b="1" dirty="0" smtClean="0">
                <a:solidFill>
                  <a:schemeClr val="bg1"/>
                </a:solidFill>
              </a:rPr>
              <a:t>Vivenciar </a:t>
            </a:r>
            <a:r>
              <a:rPr lang="es-CO" b="1" dirty="0">
                <a:solidFill>
                  <a:schemeClr val="bg1"/>
                </a:solidFill>
              </a:rPr>
              <a:t>el sentido de pertenencia a través del desempeño cotidiano</a:t>
            </a:r>
            <a:r>
              <a:rPr lang="es-CO" b="1" dirty="0" smtClean="0">
                <a:solidFill>
                  <a:schemeClr val="bg1"/>
                </a:solidFill>
              </a:rPr>
              <a:t>.</a:t>
            </a:r>
          </a:p>
          <a:p>
            <a:pPr marL="457200" indent="-457200">
              <a:buAutoNum type="alphaLcPeriod"/>
            </a:pPr>
            <a:r>
              <a:rPr lang="es-CO" b="1" dirty="0" smtClean="0">
                <a:solidFill>
                  <a:schemeClr val="bg1"/>
                </a:solidFill>
              </a:rPr>
              <a:t>Ser </a:t>
            </a:r>
            <a:r>
              <a:rPr lang="es-CO" b="1" dirty="0">
                <a:solidFill>
                  <a:schemeClr val="bg1"/>
                </a:solidFill>
              </a:rPr>
              <a:t>promotor de cambio constante y  facilitador de los  procesos institucionales</a:t>
            </a:r>
            <a:r>
              <a:rPr lang="es-CO" b="1" dirty="0" smtClean="0">
                <a:solidFill>
                  <a:schemeClr val="bg1"/>
                </a:solidFill>
              </a:rPr>
              <a:t>.</a:t>
            </a:r>
          </a:p>
          <a:p>
            <a:pPr marL="457200" indent="-457200">
              <a:buAutoNum type="alphaLcPeriod"/>
            </a:pPr>
            <a:r>
              <a:rPr lang="es-CO" b="1" dirty="0" smtClean="0">
                <a:solidFill>
                  <a:schemeClr val="bg1"/>
                </a:solidFill>
              </a:rPr>
              <a:t>Respetar </a:t>
            </a:r>
            <a:r>
              <a:rPr lang="es-CO" b="1" dirty="0">
                <a:solidFill>
                  <a:schemeClr val="bg1"/>
                </a:solidFill>
              </a:rPr>
              <a:t>a todos los miembros de la comunidad. </a:t>
            </a:r>
          </a:p>
          <a:p>
            <a:r>
              <a:rPr lang="es-CO" dirty="0"/>
              <a:t>j</a:t>
            </a: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85829" y="2136435"/>
            <a:ext cx="3282021" cy="2893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094024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679269" y="1110343"/>
            <a:ext cx="7354388" cy="5303520"/>
          </a:xfrm>
        </p:spPr>
        <p:txBody>
          <a:bodyPr>
            <a:normAutofit fontScale="32500" lnSpcReduction="20000"/>
          </a:bodyPr>
          <a:lstStyle/>
          <a:p>
            <a:pPr marL="0" indent="0">
              <a:buNone/>
            </a:pPr>
            <a:r>
              <a:rPr lang="es-CO" sz="3700" b="1" dirty="0">
                <a:solidFill>
                  <a:schemeClr val="bg1"/>
                </a:solidFill>
              </a:rPr>
              <a:t>j. Desempeñar con eficiencia y responsabilidad las funciones del cargo para el cual fue  nombrado. </a:t>
            </a:r>
            <a:endParaRPr lang="es-CO" sz="3700" b="1" dirty="0" smtClean="0">
              <a:solidFill>
                <a:schemeClr val="bg1"/>
              </a:solidFill>
            </a:endParaRPr>
          </a:p>
          <a:p>
            <a:pPr marL="0" indent="0">
              <a:buNone/>
            </a:pPr>
            <a:r>
              <a:rPr lang="es-CO" sz="3700" b="1" dirty="0" smtClean="0">
                <a:solidFill>
                  <a:schemeClr val="bg1"/>
                </a:solidFill>
              </a:rPr>
              <a:t>k</a:t>
            </a:r>
            <a:r>
              <a:rPr lang="es-CO" sz="3700" b="1" dirty="0">
                <a:solidFill>
                  <a:schemeClr val="bg1"/>
                </a:solidFill>
              </a:rPr>
              <a:t>. Cumplir con la Constitución Nacional y la legislación vigente</a:t>
            </a:r>
            <a:r>
              <a:rPr lang="es-CO" sz="3700" b="1" dirty="0" smtClean="0">
                <a:solidFill>
                  <a:schemeClr val="bg1"/>
                </a:solidFill>
              </a:rPr>
              <a:t>.</a:t>
            </a:r>
          </a:p>
          <a:p>
            <a:pPr marL="0" indent="0">
              <a:buNone/>
            </a:pPr>
            <a:r>
              <a:rPr lang="es-CO" sz="3700" b="1" dirty="0" smtClean="0">
                <a:solidFill>
                  <a:schemeClr val="bg1"/>
                </a:solidFill>
              </a:rPr>
              <a:t>l</a:t>
            </a:r>
            <a:r>
              <a:rPr lang="es-CO" sz="3700" b="1" dirty="0">
                <a:solidFill>
                  <a:schemeClr val="bg1"/>
                </a:solidFill>
              </a:rPr>
              <a:t>. Dinamizar procesos de innovación e investigación pedagógica. </a:t>
            </a:r>
            <a:endParaRPr lang="es-CO" sz="3700" b="1" dirty="0" smtClean="0">
              <a:solidFill>
                <a:schemeClr val="bg1"/>
              </a:solidFill>
            </a:endParaRPr>
          </a:p>
          <a:p>
            <a:pPr marL="0" indent="0">
              <a:buNone/>
            </a:pPr>
            <a:r>
              <a:rPr lang="es-CO" sz="3700" b="1" dirty="0" smtClean="0">
                <a:solidFill>
                  <a:schemeClr val="bg1"/>
                </a:solidFill>
              </a:rPr>
              <a:t>m</a:t>
            </a:r>
            <a:r>
              <a:rPr lang="es-CO" sz="3700" b="1" dirty="0">
                <a:solidFill>
                  <a:schemeClr val="bg1"/>
                </a:solidFill>
              </a:rPr>
              <a:t>. Cumplir con el manual de funciones y procedimientos que reglamentan el desempeño laboral. </a:t>
            </a:r>
            <a:endParaRPr lang="es-CO" sz="3700" b="1" dirty="0" smtClean="0">
              <a:solidFill>
                <a:schemeClr val="bg1"/>
              </a:solidFill>
            </a:endParaRPr>
          </a:p>
          <a:p>
            <a:pPr marL="0" indent="0">
              <a:buNone/>
            </a:pPr>
            <a:r>
              <a:rPr lang="es-CO" sz="3700" b="1" dirty="0" smtClean="0">
                <a:solidFill>
                  <a:schemeClr val="bg1"/>
                </a:solidFill>
              </a:rPr>
              <a:t>n</a:t>
            </a:r>
            <a:r>
              <a:rPr lang="es-CO" sz="3700" b="1" dirty="0">
                <a:solidFill>
                  <a:schemeClr val="bg1"/>
                </a:solidFill>
              </a:rPr>
              <a:t>. Promover un óptimo ambiente de trabajo con la comunidad educativa. </a:t>
            </a:r>
            <a:endParaRPr lang="es-CO" sz="3700" b="1" dirty="0" smtClean="0">
              <a:solidFill>
                <a:schemeClr val="bg1"/>
              </a:solidFill>
            </a:endParaRPr>
          </a:p>
          <a:p>
            <a:pPr marL="0" indent="0">
              <a:buNone/>
            </a:pPr>
            <a:r>
              <a:rPr lang="es-CO" sz="3700" b="1" dirty="0" smtClean="0">
                <a:solidFill>
                  <a:schemeClr val="bg1"/>
                </a:solidFill>
              </a:rPr>
              <a:t>o</a:t>
            </a:r>
            <a:r>
              <a:rPr lang="es-CO" sz="3700" b="1" dirty="0">
                <a:solidFill>
                  <a:schemeClr val="bg1"/>
                </a:solidFill>
              </a:rPr>
              <a:t>. Contribuir con la prevención y mitigación de la violencia escolar, promoviendo y fortaleciendo la formación ciudadana y el ejercicio de los derechos humanos, sexuales y reproductivos de los estudiantes de todos los niveles educativos</a:t>
            </a:r>
            <a:r>
              <a:rPr lang="es-CO" sz="3700" b="1" dirty="0" smtClean="0">
                <a:solidFill>
                  <a:schemeClr val="bg1"/>
                </a:solidFill>
              </a:rPr>
              <a:t>.</a:t>
            </a:r>
          </a:p>
          <a:p>
            <a:pPr marL="0" indent="0">
              <a:buNone/>
            </a:pPr>
            <a:r>
              <a:rPr lang="es-CO" sz="3700" b="1" dirty="0" smtClean="0">
                <a:solidFill>
                  <a:schemeClr val="bg1"/>
                </a:solidFill>
              </a:rPr>
              <a:t>p</a:t>
            </a:r>
            <a:r>
              <a:rPr lang="es-CO" sz="3700" b="1" dirty="0">
                <a:solidFill>
                  <a:schemeClr val="bg1"/>
                </a:solidFill>
              </a:rPr>
              <a:t>. Contribuir con la prevención y mitigación de los embarazos en la adolescencia. </a:t>
            </a:r>
            <a:endParaRPr lang="es-CO" sz="3700" b="1" dirty="0" smtClean="0">
              <a:solidFill>
                <a:schemeClr val="bg1"/>
              </a:solidFill>
            </a:endParaRPr>
          </a:p>
          <a:p>
            <a:pPr marL="0" indent="0">
              <a:buNone/>
            </a:pPr>
            <a:r>
              <a:rPr lang="es-CO" sz="3700" b="1" dirty="0" smtClean="0">
                <a:solidFill>
                  <a:schemeClr val="bg1"/>
                </a:solidFill>
              </a:rPr>
              <a:t>q</a:t>
            </a:r>
            <a:r>
              <a:rPr lang="es-CO" sz="3700" b="1" dirty="0">
                <a:solidFill>
                  <a:schemeClr val="bg1"/>
                </a:solidFill>
              </a:rPr>
              <a:t>. Contribuir a la formación de ciudadanos activos que aporten a la construcción de una sociedad democrática, participativa, pluralista e intercultural, en concordancia con el mandato constitucional  y la Ley General de Educación – Ley 115 de 1994. </a:t>
            </a:r>
            <a:endParaRPr lang="es-CO" sz="3700" b="1" dirty="0" smtClean="0">
              <a:solidFill>
                <a:schemeClr val="bg1"/>
              </a:solidFill>
            </a:endParaRPr>
          </a:p>
          <a:p>
            <a:pPr marL="0" indent="0">
              <a:buNone/>
            </a:pPr>
            <a:r>
              <a:rPr lang="es-CO" sz="3700" b="1" dirty="0">
                <a:solidFill>
                  <a:schemeClr val="bg1"/>
                </a:solidFill>
              </a:rPr>
              <a:t>Parágrafo: De acuerdo con la Ley 734 de 2002 del Congreso de la República de Colombia (Por la cual se expide el Código Disciplinario Único), la incursión en cualquiera de las conductas o comportamientos previstos en el Código Disciplinario Único que conlleve incumplimiento de deberes, extralimitación en el ejercicio de derechos y funciones, prohibiciones y violación del régimen de inhabilidades, incompatibilidades, impedimentos y conflicto de intereses, constituye falta disciplinaria, y por lo tanto da lugar a la acción e imposición de la sanción correspondientes.  </a:t>
            </a:r>
          </a:p>
          <a:p>
            <a:pPr marL="0" indent="0">
              <a:buNone/>
            </a:pPr>
            <a:endParaRPr lang="es-CO" b="1" dirty="0">
              <a:solidFill>
                <a:schemeClr val="bg1"/>
              </a:solidFill>
            </a:endParaRPr>
          </a:p>
          <a:p>
            <a:r>
              <a:rPr lang="es-CO" dirty="0"/>
              <a:t> </a:t>
            </a:r>
          </a:p>
        </p:txBody>
      </p:sp>
      <p:pic>
        <p:nvPicPr>
          <p:cNvPr id="2" name="Marcador de contenido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291558" y="1558200"/>
            <a:ext cx="3043238" cy="30432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98720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41413" y="2044006"/>
            <a:ext cx="10086881" cy="3416320"/>
          </a:xfrm>
          <a:prstGeom prst="rect">
            <a:avLst/>
          </a:prstGeom>
        </p:spPr>
        <p:txBody>
          <a:bodyPr wrap="square">
            <a:spAutoFit/>
          </a:bodyPr>
          <a:lstStyle/>
          <a:p>
            <a:r>
              <a:rPr lang="es-CO" b="1" dirty="0">
                <a:solidFill>
                  <a:schemeClr val="bg1"/>
                </a:solidFill>
                <a:latin typeface="Calibri" panose="020F0502020204030204" pitchFamily="34" charset="0"/>
              </a:rPr>
              <a:t>Artículo 1°</a:t>
            </a:r>
            <a:r>
              <a:rPr lang="es-CO" dirty="0">
                <a:solidFill>
                  <a:schemeClr val="bg1"/>
                </a:solidFill>
                <a:latin typeface="Calibri" panose="020F0502020204030204" pitchFamily="34" charset="0"/>
              </a:rPr>
              <a:t>: Adóptese el presente Manual de Convivencia De la I.E.D. San José de Sitionuevo Magdalena. El cual tendrá vigencia hasta que se realice una nueva revisión o modificación propuesta por la Comunidad Educativa, la cual deberá ser aprobada por el Consejo Directivo </a:t>
            </a:r>
          </a:p>
          <a:p>
            <a:endParaRPr lang="es-CO" dirty="0"/>
          </a:p>
          <a:p>
            <a:pPr algn="ctr"/>
            <a:r>
              <a:rPr lang="es-CO" sz="3600" b="1" dirty="0">
                <a:solidFill>
                  <a:schemeClr val="bg1"/>
                </a:solidFill>
              </a:rPr>
              <a:t>OBJETIVOS: </a:t>
            </a:r>
            <a:endParaRPr lang="es-CO" sz="3600" dirty="0">
              <a:solidFill>
                <a:schemeClr val="bg1"/>
              </a:solidFill>
            </a:endParaRPr>
          </a:p>
          <a:p>
            <a:r>
              <a:rPr lang="es-CO" dirty="0">
                <a:solidFill>
                  <a:schemeClr val="bg1"/>
                </a:solidFill>
              </a:rPr>
              <a:t>1. Promover la convivencia institucional a través del cumplimiento de la normatividad vigente. </a:t>
            </a:r>
          </a:p>
          <a:p>
            <a:r>
              <a:rPr lang="es-CO" dirty="0">
                <a:solidFill>
                  <a:schemeClr val="bg1"/>
                </a:solidFill>
              </a:rPr>
              <a:t>2. Mantener una sana convivencia entre los miembros de la comunidad educativa en pro de una adecuada comunicación. </a:t>
            </a:r>
          </a:p>
          <a:p>
            <a:r>
              <a:rPr lang="es-CO" dirty="0">
                <a:solidFill>
                  <a:schemeClr val="bg1"/>
                </a:solidFill>
              </a:rPr>
              <a:t>3. Afianzar los derechos y deberes de estudiantes, padres de familia, docentes, directivos y administrativos dentro de la práctica cotidiana en la búsqueda de una sociedad libre y transformadora. </a:t>
            </a:r>
          </a:p>
          <a:p>
            <a:endParaRPr lang="es-CO" dirty="0">
              <a:solidFill>
                <a:schemeClr val="bg1"/>
              </a:solidFill>
            </a:endParaRPr>
          </a:p>
        </p:txBody>
      </p:sp>
      <p:sp>
        <p:nvSpPr>
          <p:cNvPr id="3" name="Título 2"/>
          <p:cNvSpPr>
            <a:spLocks noGrp="1"/>
          </p:cNvSpPr>
          <p:nvPr>
            <p:ph type="title"/>
          </p:nvPr>
        </p:nvSpPr>
        <p:spPr/>
        <p:txBody>
          <a:bodyPr/>
          <a:lstStyle/>
          <a:p>
            <a:pPr algn="ctr"/>
            <a:r>
              <a:rPr lang="es-CO" sz="4800" b="1" dirty="0">
                <a:solidFill>
                  <a:schemeClr val="bg1"/>
                </a:solidFill>
                <a:latin typeface="Calibri" panose="020F0502020204030204" pitchFamily="34" charset="0"/>
              </a:rPr>
              <a:t>ACUERDA </a:t>
            </a:r>
            <a:r>
              <a:rPr lang="es-CO" dirty="0">
                <a:latin typeface="Calibri" panose="020F0502020204030204" pitchFamily="34" charset="0"/>
              </a:rPr>
              <a:t/>
            </a:r>
            <a:br>
              <a:rPr lang="es-CO" dirty="0">
                <a:latin typeface="Calibri" panose="020F0502020204030204" pitchFamily="34" charset="0"/>
              </a:rPr>
            </a:br>
            <a:endParaRPr lang="es-CO" dirty="0"/>
          </a:p>
        </p:txBody>
      </p:sp>
    </p:spTree>
    <p:extLst>
      <p:ext uri="{BB962C8B-B14F-4D97-AF65-F5344CB8AC3E}">
        <p14:creationId xmlns:p14="http://schemas.microsoft.com/office/powerpoint/2010/main" val="34013159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170" y="191006"/>
            <a:ext cx="9905998" cy="1478570"/>
          </a:xfrm>
        </p:spPr>
        <p:txBody>
          <a:bodyPr>
            <a:normAutofit/>
          </a:bodyPr>
          <a:lstStyle/>
          <a:p>
            <a:pPr algn="ctr"/>
            <a:r>
              <a:rPr lang="es-CO" sz="2800" b="1" dirty="0">
                <a:solidFill>
                  <a:schemeClr val="bg1"/>
                </a:solidFill>
              </a:rPr>
              <a:t>CAPÍTULO VI. DE LAS ACCIONES  FORMATIVAS Y CORRECTIVAS: CONDUCTO REGULAR, DEBIDO PROCESO Y MEDIACIÓN.</a:t>
            </a:r>
          </a:p>
        </p:txBody>
      </p:sp>
      <p:sp>
        <p:nvSpPr>
          <p:cNvPr id="3" name="Marcador de contenido 2"/>
          <p:cNvSpPr>
            <a:spLocks noGrp="1"/>
          </p:cNvSpPr>
          <p:nvPr>
            <p:ph sz="half" idx="1"/>
          </p:nvPr>
        </p:nvSpPr>
        <p:spPr>
          <a:xfrm>
            <a:off x="356260" y="1669576"/>
            <a:ext cx="6997577" cy="4615314"/>
          </a:xfrm>
        </p:spPr>
        <p:txBody>
          <a:bodyPr>
            <a:noAutofit/>
          </a:bodyPr>
          <a:lstStyle/>
          <a:p>
            <a:pPr marL="0" indent="0">
              <a:buNone/>
            </a:pPr>
            <a:r>
              <a:rPr lang="es-CO" sz="1400" b="1" dirty="0">
                <a:solidFill>
                  <a:schemeClr val="bg1"/>
                </a:solidFill>
              </a:rPr>
              <a:t>Artículo 21. Acciones formativas generales para la sana convivencia.  </a:t>
            </a:r>
          </a:p>
          <a:p>
            <a:pPr marL="0" indent="0">
              <a:buNone/>
            </a:pPr>
            <a:r>
              <a:rPr lang="es-CO" sz="1400" b="1" dirty="0">
                <a:solidFill>
                  <a:schemeClr val="bg1"/>
                </a:solidFill>
              </a:rPr>
              <a:t>El comportamiento social de las estudiantes en la Institución será orientado, observado y evaluado por procesos que contribuyan a formar su personalidad. Se establecen como acciones formativas  generales para la convivencia: </a:t>
            </a:r>
          </a:p>
          <a:p>
            <a:pPr marL="342900" indent="-342900">
              <a:buAutoNum type="alphaLcPeriod"/>
            </a:pPr>
            <a:r>
              <a:rPr lang="es-CO" sz="1400" b="1" dirty="0" smtClean="0">
                <a:solidFill>
                  <a:schemeClr val="bg1"/>
                </a:solidFill>
              </a:rPr>
              <a:t>Socialización </a:t>
            </a:r>
            <a:r>
              <a:rPr lang="es-CO" sz="1400" b="1" dirty="0">
                <a:solidFill>
                  <a:schemeClr val="bg1"/>
                </a:solidFill>
              </a:rPr>
              <a:t>del Manual de Convivencia y exigencia de su cumplimiento</a:t>
            </a:r>
            <a:r>
              <a:rPr lang="es-CO" sz="1400" b="1" dirty="0" smtClean="0">
                <a:solidFill>
                  <a:schemeClr val="bg1"/>
                </a:solidFill>
              </a:rPr>
              <a:t>.</a:t>
            </a:r>
          </a:p>
          <a:p>
            <a:pPr marL="342900" indent="-342900">
              <a:buAutoNum type="alphaLcPeriod"/>
            </a:pPr>
            <a:r>
              <a:rPr lang="es-CO" sz="1400" b="1" dirty="0" smtClean="0">
                <a:solidFill>
                  <a:schemeClr val="bg1"/>
                </a:solidFill>
              </a:rPr>
              <a:t>Direcciones </a:t>
            </a:r>
            <a:r>
              <a:rPr lang="es-CO" sz="1400" b="1" dirty="0">
                <a:solidFill>
                  <a:schemeClr val="bg1"/>
                </a:solidFill>
              </a:rPr>
              <a:t>de grupo</a:t>
            </a:r>
            <a:r>
              <a:rPr lang="es-CO" sz="1400" b="1" dirty="0" smtClean="0">
                <a:solidFill>
                  <a:schemeClr val="bg1"/>
                </a:solidFill>
              </a:rPr>
              <a:t>.</a:t>
            </a:r>
          </a:p>
          <a:p>
            <a:pPr marL="342900" indent="-342900">
              <a:buAutoNum type="alphaLcPeriod"/>
            </a:pPr>
            <a:r>
              <a:rPr lang="es-CO" sz="1400" b="1" dirty="0" smtClean="0">
                <a:solidFill>
                  <a:schemeClr val="bg1"/>
                </a:solidFill>
              </a:rPr>
              <a:t>Seguimiento </a:t>
            </a:r>
            <a:r>
              <a:rPr lang="es-CO" sz="1400" b="1" dirty="0">
                <a:solidFill>
                  <a:schemeClr val="bg1"/>
                </a:solidFill>
              </a:rPr>
              <a:t>de casos de acuerdo con el conducto regular establecido. </a:t>
            </a:r>
            <a:endParaRPr lang="es-CO" sz="1400" b="1" dirty="0" smtClean="0">
              <a:solidFill>
                <a:schemeClr val="bg1"/>
              </a:solidFill>
            </a:endParaRPr>
          </a:p>
          <a:p>
            <a:pPr marL="342900" indent="-342900">
              <a:buAutoNum type="alphaLcPeriod"/>
            </a:pPr>
            <a:r>
              <a:rPr lang="es-CO" sz="1400" b="1" dirty="0" smtClean="0">
                <a:solidFill>
                  <a:schemeClr val="bg1"/>
                </a:solidFill>
              </a:rPr>
              <a:t>Atención </a:t>
            </a:r>
            <a:r>
              <a:rPr lang="es-CO" sz="1400" b="1" dirty="0">
                <a:solidFill>
                  <a:schemeClr val="bg1"/>
                </a:solidFill>
              </a:rPr>
              <a:t>personalizada o familiar cuando sea solicitada o en casos críticos a cargo del equipo de orientación y firma del compromiso</a:t>
            </a:r>
            <a:r>
              <a:rPr lang="es-CO" sz="1400" b="1" dirty="0" smtClean="0">
                <a:solidFill>
                  <a:schemeClr val="bg1"/>
                </a:solidFill>
              </a:rPr>
              <a:t>.</a:t>
            </a:r>
          </a:p>
          <a:p>
            <a:pPr marL="342900" indent="-342900">
              <a:buAutoNum type="alphaLcPeriod"/>
            </a:pPr>
            <a:r>
              <a:rPr lang="es-CO" sz="1400" b="1" dirty="0" smtClean="0">
                <a:solidFill>
                  <a:schemeClr val="bg1"/>
                </a:solidFill>
              </a:rPr>
              <a:t> </a:t>
            </a:r>
            <a:r>
              <a:rPr lang="es-CO" sz="1400" b="1" dirty="0">
                <a:solidFill>
                  <a:schemeClr val="bg1"/>
                </a:solidFill>
              </a:rPr>
              <a:t>Actividades  formativas propias de los  Proyectos de Orientación y Educación Sexual. </a:t>
            </a:r>
            <a:endParaRPr lang="es-CO" sz="1400" b="1" dirty="0" smtClean="0">
              <a:solidFill>
                <a:schemeClr val="bg1"/>
              </a:solidFill>
            </a:endParaRPr>
          </a:p>
          <a:p>
            <a:pPr marL="342900" indent="-342900">
              <a:buAutoNum type="alphaLcPeriod"/>
            </a:pPr>
            <a:r>
              <a:rPr lang="es-CO" sz="1400" b="1" dirty="0" smtClean="0">
                <a:solidFill>
                  <a:schemeClr val="bg1"/>
                </a:solidFill>
              </a:rPr>
              <a:t>Actividades </a:t>
            </a:r>
            <a:r>
              <a:rPr lang="es-CO" sz="1400" b="1" dirty="0">
                <a:solidFill>
                  <a:schemeClr val="bg1"/>
                </a:solidFill>
              </a:rPr>
              <a:t>propias de los proyectos de Coordinación de Convivencia. </a:t>
            </a:r>
          </a:p>
        </p:txBody>
      </p:sp>
      <p:pic>
        <p:nvPicPr>
          <p:cNvPr id="6" name="Marcador de contenido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59337" y="2166114"/>
            <a:ext cx="3606233" cy="27619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704646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476518"/>
            <a:ext cx="9905998" cy="1002052"/>
          </a:xfrm>
        </p:spPr>
        <p:txBody>
          <a:bodyPr/>
          <a:lstStyle/>
          <a:p>
            <a:pPr algn="ctr"/>
            <a:r>
              <a:rPr lang="es-CO" dirty="0">
                <a:solidFill>
                  <a:schemeClr val="bg1"/>
                </a:solidFill>
              </a:rPr>
              <a:t>Artículo 22. Comité de Convivencia</a:t>
            </a:r>
          </a:p>
        </p:txBody>
      </p:sp>
      <p:sp>
        <p:nvSpPr>
          <p:cNvPr id="3" name="Marcador de contenido 2"/>
          <p:cNvSpPr>
            <a:spLocks noGrp="1"/>
          </p:cNvSpPr>
          <p:nvPr>
            <p:ph sz="half" idx="1"/>
          </p:nvPr>
        </p:nvSpPr>
        <p:spPr>
          <a:xfrm>
            <a:off x="1141410" y="1478570"/>
            <a:ext cx="4878389" cy="4312630"/>
          </a:xfrm>
        </p:spPr>
        <p:txBody>
          <a:bodyPr>
            <a:normAutofit/>
          </a:bodyPr>
          <a:lstStyle/>
          <a:p>
            <a:pPr marL="0" indent="0">
              <a:buNone/>
            </a:pPr>
            <a:r>
              <a:rPr lang="es-CO" b="1" dirty="0" smtClean="0">
                <a:solidFill>
                  <a:schemeClr val="bg1"/>
                </a:solidFill>
              </a:rPr>
              <a:t>De </a:t>
            </a:r>
            <a:r>
              <a:rPr lang="es-CO" b="1" dirty="0">
                <a:solidFill>
                  <a:schemeClr val="bg1"/>
                </a:solidFill>
              </a:rPr>
              <a:t>acuerdo con la Ley 1620 de marzo 15 de 2013 del Congreso de la República de Colombia (Por la cual se crea el Sistema Nacional de Convivencia  y Formación para el Ejercicio de los Derechos Humanos, la Educación para la Sexualidad y la Prevención y Mitigación de la Violencia Escolar). </a:t>
            </a: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30450" y="2105410"/>
            <a:ext cx="2314575" cy="2314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856340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463640"/>
            <a:ext cx="9905998" cy="695460"/>
          </a:xfrm>
        </p:spPr>
        <p:txBody>
          <a:bodyPr/>
          <a:lstStyle/>
          <a:p>
            <a:pPr algn="ctr"/>
            <a:r>
              <a:rPr lang="es-CO" dirty="0"/>
              <a:t> </a:t>
            </a:r>
            <a:r>
              <a:rPr lang="es-CO" dirty="0">
                <a:solidFill>
                  <a:schemeClr val="bg1"/>
                </a:solidFill>
              </a:rPr>
              <a:t>Artículo 23. Principios</a:t>
            </a:r>
          </a:p>
        </p:txBody>
      </p:sp>
      <p:sp>
        <p:nvSpPr>
          <p:cNvPr id="3" name="Marcador de contenido 2"/>
          <p:cNvSpPr>
            <a:spLocks noGrp="1"/>
          </p:cNvSpPr>
          <p:nvPr>
            <p:ph sz="half" idx="1"/>
          </p:nvPr>
        </p:nvSpPr>
        <p:spPr>
          <a:xfrm>
            <a:off x="1141410" y="1159100"/>
            <a:ext cx="6791976" cy="4632100"/>
          </a:xfrm>
        </p:spPr>
        <p:txBody>
          <a:bodyPr>
            <a:normAutofit fontScale="70000" lnSpcReduction="20000"/>
          </a:bodyPr>
          <a:lstStyle/>
          <a:p>
            <a:pPr marL="0" indent="0">
              <a:buNone/>
            </a:pPr>
            <a:r>
              <a:rPr lang="es-CO" b="1" dirty="0" smtClean="0">
                <a:solidFill>
                  <a:schemeClr val="bg1"/>
                </a:solidFill>
              </a:rPr>
              <a:t>Son </a:t>
            </a:r>
            <a:r>
              <a:rPr lang="es-CO" b="1" dirty="0">
                <a:solidFill>
                  <a:schemeClr val="bg1"/>
                </a:solidFill>
              </a:rPr>
              <a:t>principios del Comité de  Convivencia Escolar  y Formación para los Derechos Humanos, la Educación para la Sexualidad y la Prevención y Mitigación de la Violencia Escolar </a:t>
            </a:r>
            <a:r>
              <a:rPr lang="es-CO" b="1" dirty="0" smtClean="0">
                <a:solidFill>
                  <a:schemeClr val="bg1"/>
                </a:solidFill>
              </a:rPr>
              <a:t>de la IED San José de Sitionuevo Magdalena  </a:t>
            </a:r>
          </a:p>
          <a:p>
            <a:pPr marL="0" indent="0">
              <a:buNone/>
            </a:pPr>
            <a:r>
              <a:rPr lang="es-CO" b="1" dirty="0" smtClean="0">
                <a:solidFill>
                  <a:schemeClr val="bg1"/>
                </a:solidFill>
              </a:rPr>
              <a:t>1. Participación. En virtud de este principio </a:t>
            </a:r>
            <a:r>
              <a:rPr lang="es-CO" b="1" dirty="0">
                <a:solidFill>
                  <a:schemeClr val="bg1"/>
                </a:solidFill>
              </a:rPr>
              <a:t>la IED San José de Sitionuevo </a:t>
            </a:r>
            <a:r>
              <a:rPr lang="es-CO" b="1" dirty="0" smtClean="0">
                <a:solidFill>
                  <a:schemeClr val="bg1"/>
                </a:solidFill>
              </a:rPr>
              <a:t>Magdalena . garantizará su participación activa para la coordinación y armonización de acciones, en el ejercicio de sus respectivas funciones, que permitan el cumplimiento de los fines del Sistema Nacional de Convivencia Escolar. Al tenor de la Ley 115 de 1994 y de los artículos 31, 32, 43 y 44 de la Ley 1098 de 2006, de igual manera,  garantizará el derecho a </a:t>
            </a:r>
            <a:r>
              <a:rPr lang="es-CO" b="1" dirty="0">
                <a:solidFill>
                  <a:schemeClr val="bg1"/>
                </a:solidFill>
              </a:rPr>
              <a:t>la participación de las niñas</a:t>
            </a:r>
            <a:r>
              <a:rPr lang="es-CO" b="1" dirty="0" smtClean="0">
                <a:solidFill>
                  <a:schemeClr val="bg1"/>
                </a:solidFill>
              </a:rPr>
              <a:t>, niños, </a:t>
            </a:r>
            <a:r>
              <a:rPr lang="es-CO" b="1" dirty="0">
                <a:solidFill>
                  <a:schemeClr val="bg1"/>
                </a:solidFill>
              </a:rPr>
              <a:t>adolescentes y adultos  en el desarrollo de las estrategias y acciones que se adelanten dentro de los mismos en el marco del Sistema. En armonía con los artículos 113 y 288 de la Constitución Política, los diferentes estamentos estatales deberán actuar en el marco de la coordinación, concurrencia, complementariedad y subsidiariedad; respondiendo a sus funciones misionales</a:t>
            </a: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135664" y="2586446"/>
            <a:ext cx="3691902" cy="18679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420161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1141410" y="708338"/>
            <a:ext cx="6470004" cy="5082862"/>
          </a:xfrm>
        </p:spPr>
        <p:txBody>
          <a:bodyPr>
            <a:normAutofit fontScale="85000" lnSpcReduction="20000"/>
          </a:bodyPr>
          <a:lstStyle/>
          <a:p>
            <a:pPr marL="0" indent="0">
              <a:buNone/>
            </a:pPr>
            <a:r>
              <a:rPr lang="es-CO" b="1" dirty="0">
                <a:solidFill>
                  <a:schemeClr val="bg1"/>
                </a:solidFill>
              </a:rPr>
              <a:t>2. Corresponsabilidad. La familia, </a:t>
            </a:r>
            <a:r>
              <a:rPr lang="es-CO" b="1" dirty="0" smtClean="0">
                <a:solidFill>
                  <a:schemeClr val="bg1"/>
                </a:solidFill>
              </a:rPr>
              <a:t>la </a:t>
            </a:r>
            <a:r>
              <a:rPr lang="es-CO" b="1" dirty="0">
                <a:solidFill>
                  <a:schemeClr val="bg1"/>
                </a:solidFill>
              </a:rPr>
              <a:t>IED San José de Sitionuevo </a:t>
            </a:r>
            <a:r>
              <a:rPr lang="es-CO" b="1" dirty="0" smtClean="0">
                <a:solidFill>
                  <a:schemeClr val="bg1"/>
                </a:solidFill>
              </a:rPr>
              <a:t>Magdalena, </a:t>
            </a:r>
            <a:r>
              <a:rPr lang="es-CO" b="1" dirty="0">
                <a:solidFill>
                  <a:schemeClr val="bg1"/>
                </a:solidFill>
              </a:rPr>
              <a:t>la sociedad y el Estado son corresponsables de la formación ciudadana, la promoción de la convivencia escolar, la educación para el ejercicio de los derechos humanos, sexuales y reproductivos de las niñas, adolescentes  y adultos estudiantes, desde sus respectivos ámbitos de acción, en torno a los objetivos del Sistema Nacional de Convivencia Escolar y de conformidad con lo consagrado en el artículo 44 de la Constitución Política y el Código de la Infancia y la Adolescencia.  </a:t>
            </a:r>
          </a:p>
          <a:p>
            <a:pPr marL="0" indent="0">
              <a:buNone/>
            </a:pPr>
            <a:r>
              <a:rPr lang="es-CO" b="1" dirty="0">
                <a:solidFill>
                  <a:schemeClr val="bg1"/>
                </a:solidFill>
              </a:rPr>
              <a:t>3.  Autonomía: Los individuos, entidades territoriales e instituciones educativas son autónomos en concordancia con la Constitución Política y dentro de los límites fijados por las leyes, normas y disposiciones.  </a:t>
            </a:r>
          </a:p>
          <a:p>
            <a:pPr marL="0" indent="0">
              <a:buNone/>
            </a:pPr>
            <a:endParaRPr lang="es-CO" b="1" dirty="0">
              <a:solidFill>
                <a:schemeClr val="bg1"/>
              </a:solidFill>
            </a:endParaRPr>
          </a:p>
        </p:txBody>
      </p:sp>
      <p:pic>
        <p:nvPicPr>
          <p:cNvPr id="2" name="Marcador de contenido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18772" y="1959131"/>
            <a:ext cx="2857500" cy="2581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069392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1141410" y="1249250"/>
            <a:ext cx="5864697" cy="4541949"/>
          </a:xfrm>
        </p:spPr>
        <p:txBody>
          <a:bodyPr>
            <a:normAutofit fontScale="70000" lnSpcReduction="20000"/>
          </a:bodyPr>
          <a:lstStyle/>
          <a:p>
            <a:pPr marL="0" indent="0">
              <a:buNone/>
            </a:pPr>
            <a:r>
              <a:rPr lang="es-CO" b="1" dirty="0">
                <a:solidFill>
                  <a:schemeClr val="bg1"/>
                </a:solidFill>
              </a:rPr>
              <a:t>4. Diversidad: El Comité Escolar de Convivencia </a:t>
            </a:r>
            <a:r>
              <a:rPr lang="es-CO" b="1" dirty="0" smtClean="0">
                <a:solidFill>
                  <a:schemeClr val="bg1"/>
                </a:solidFill>
              </a:rPr>
              <a:t>Sanjoseista (CECS) </a:t>
            </a:r>
            <a:r>
              <a:rPr lang="es-CO" b="1" dirty="0">
                <a:solidFill>
                  <a:schemeClr val="bg1"/>
                </a:solidFill>
              </a:rPr>
              <a:t>se fundamentará en el reconocimiento, respeto y valoración de la dignidad propia y ajena, sin discriminación por razones de género, orientación o identidad sexual, etnia o condición física, social o cultural. </a:t>
            </a:r>
            <a:r>
              <a:rPr lang="es-CO" b="1" dirty="0" smtClean="0">
                <a:solidFill>
                  <a:schemeClr val="bg1"/>
                </a:solidFill>
              </a:rPr>
              <a:t>Los niños, las </a:t>
            </a:r>
            <a:r>
              <a:rPr lang="es-CO" b="1" dirty="0">
                <a:solidFill>
                  <a:schemeClr val="bg1"/>
                </a:solidFill>
              </a:rPr>
              <a:t>niñas, adolescentes y adultos estudiantes tienen derecho a recibir una educación y formación que se fundamente en una concepción integral de la persona y la dignidad humana, en ambientes pacíficos, democráticos e incluyentes.  </a:t>
            </a:r>
          </a:p>
          <a:p>
            <a:pPr marL="0" indent="0">
              <a:buNone/>
            </a:pPr>
            <a:r>
              <a:rPr lang="es-CO" b="1" dirty="0">
                <a:solidFill>
                  <a:schemeClr val="bg1"/>
                </a:solidFill>
              </a:rPr>
              <a:t>4.Integralidad: La filosofía del Comité Escolar de Convivencia </a:t>
            </a:r>
            <a:r>
              <a:rPr lang="es-CO" b="1" dirty="0" smtClean="0">
                <a:solidFill>
                  <a:schemeClr val="bg1"/>
                </a:solidFill>
              </a:rPr>
              <a:t>Sanjoseista </a:t>
            </a:r>
            <a:r>
              <a:rPr lang="es-CO" b="1" dirty="0">
                <a:solidFill>
                  <a:schemeClr val="bg1"/>
                </a:solidFill>
              </a:rPr>
              <a:t>(</a:t>
            </a:r>
            <a:r>
              <a:rPr lang="es-CO" b="1" dirty="0" smtClean="0">
                <a:solidFill>
                  <a:schemeClr val="bg1"/>
                </a:solidFill>
              </a:rPr>
              <a:t>CECS) </a:t>
            </a:r>
            <a:r>
              <a:rPr lang="es-CO" b="1" dirty="0">
                <a:solidFill>
                  <a:schemeClr val="bg1"/>
                </a:solidFill>
              </a:rPr>
              <a:t>será integral y estará orientado hacia la promoción de la educación para la autorregulación del individuo, de la educación para la sanción social y de la educación en el respeto a la Constitución y las leyes.  </a:t>
            </a:r>
          </a:p>
          <a:p>
            <a:r>
              <a:rPr lang="es-CO" dirty="0"/>
              <a:t> </a:t>
            </a:r>
          </a:p>
        </p:txBody>
      </p:sp>
      <p:pic>
        <p:nvPicPr>
          <p:cNvPr id="2" name="Marcador de contenido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93984" y="1361214"/>
            <a:ext cx="2926339" cy="35417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354751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245031"/>
            <a:ext cx="9905998" cy="1478570"/>
          </a:xfrm>
        </p:spPr>
        <p:txBody>
          <a:bodyPr>
            <a:normAutofit/>
          </a:bodyPr>
          <a:lstStyle/>
          <a:p>
            <a:pPr algn="ctr"/>
            <a:r>
              <a:rPr lang="es-CO" sz="2800" dirty="0">
                <a:solidFill>
                  <a:schemeClr val="bg1"/>
                </a:solidFill>
              </a:rPr>
              <a:t>Artículo 24. Conformación del Comité Escolar de Convivencia </a:t>
            </a:r>
            <a:r>
              <a:rPr lang="es-CO" sz="2800" dirty="0" smtClean="0">
                <a:solidFill>
                  <a:schemeClr val="bg1"/>
                </a:solidFill>
              </a:rPr>
              <a:t>SANJOSEISTA </a:t>
            </a:r>
            <a:r>
              <a:rPr lang="es-CO" sz="2800" dirty="0">
                <a:solidFill>
                  <a:schemeClr val="bg1"/>
                </a:solidFill>
              </a:rPr>
              <a:t>(</a:t>
            </a:r>
            <a:r>
              <a:rPr lang="es-CO" sz="2800" dirty="0" err="1">
                <a:solidFill>
                  <a:schemeClr val="bg1"/>
                </a:solidFill>
              </a:rPr>
              <a:t>Capt</a:t>
            </a:r>
            <a:r>
              <a:rPr lang="es-CO" sz="2800" dirty="0">
                <a:solidFill>
                  <a:schemeClr val="bg1"/>
                </a:solidFill>
              </a:rPr>
              <a:t>. II, Art. 12-13 Ley 1620/13) </a:t>
            </a:r>
          </a:p>
        </p:txBody>
      </p:sp>
      <p:sp>
        <p:nvSpPr>
          <p:cNvPr id="3" name="Marcador de contenido 2"/>
          <p:cNvSpPr>
            <a:spLocks noGrp="1"/>
          </p:cNvSpPr>
          <p:nvPr>
            <p:ph sz="half" idx="1"/>
          </p:nvPr>
        </p:nvSpPr>
        <p:spPr>
          <a:xfrm>
            <a:off x="914400" y="1723601"/>
            <a:ext cx="6800045" cy="4574168"/>
          </a:xfrm>
        </p:spPr>
        <p:txBody>
          <a:bodyPr>
            <a:noAutofit/>
          </a:bodyPr>
          <a:lstStyle/>
          <a:p>
            <a:pPr marL="0" indent="0">
              <a:buNone/>
            </a:pPr>
            <a:r>
              <a:rPr lang="es-CO" sz="1400" b="1" dirty="0" smtClean="0">
                <a:solidFill>
                  <a:schemeClr val="bg1"/>
                </a:solidFill>
              </a:rPr>
              <a:t>El </a:t>
            </a:r>
            <a:r>
              <a:rPr lang="es-CO" sz="1400" b="1" dirty="0">
                <a:solidFill>
                  <a:schemeClr val="bg1"/>
                </a:solidFill>
              </a:rPr>
              <a:t>Comité de Escolar de Convivencia </a:t>
            </a:r>
            <a:r>
              <a:rPr lang="es-CO" sz="1400" b="1" dirty="0" smtClean="0">
                <a:solidFill>
                  <a:schemeClr val="bg1"/>
                </a:solidFill>
              </a:rPr>
              <a:t>Sanjoseista  </a:t>
            </a:r>
            <a:r>
              <a:rPr lang="es-CO" sz="1400" b="1" dirty="0">
                <a:solidFill>
                  <a:schemeClr val="bg1"/>
                </a:solidFill>
              </a:rPr>
              <a:t>estará integrado por: </a:t>
            </a:r>
          </a:p>
          <a:p>
            <a:r>
              <a:rPr lang="es-CO" sz="1400" b="1" dirty="0" smtClean="0">
                <a:solidFill>
                  <a:schemeClr val="bg1"/>
                </a:solidFill>
              </a:rPr>
              <a:t> </a:t>
            </a:r>
            <a:r>
              <a:rPr lang="es-CO" sz="1400" b="1" dirty="0">
                <a:solidFill>
                  <a:schemeClr val="bg1"/>
                </a:solidFill>
              </a:rPr>
              <a:t>El Rector, quien lo presidirá. </a:t>
            </a:r>
          </a:p>
          <a:p>
            <a:r>
              <a:rPr lang="es-CO" sz="1400" b="1" dirty="0" smtClean="0">
                <a:solidFill>
                  <a:schemeClr val="bg1"/>
                </a:solidFill>
              </a:rPr>
              <a:t>El </a:t>
            </a:r>
            <a:r>
              <a:rPr lang="es-CO" sz="1400" b="1" dirty="0">
                <a:solidFill>
                  <a:schemeClr val="bg1"/>
                </a:solidFill>
              </a:rPr>
              <a:t>personero estudiantil. </a:t>
            </a:r>
          </a:p>
          <a:p>
            <a:r>
              <a:rPr lang="es-CO" sz="1400" b="1" dirty="0" smtClean="0">
                <a:solidFill>
                  <a:schemeClr val="bg1"/>
                </a:solidFill>
              </a:rPr>
              <a:t>Un </a:t>
            </a:r>
            <a:r>
              <a:rPr lang="es-CO" sz="1400" b="1" dirty="0">
                <a:solidFill>
                  <a:schemeClr val="bg1"/>
                </a:solidFill>
              </a:rPr>
              <a:t>(1) Orientador escogido por el grupo de orientadores. </a:t>
            </a:r>
          </a:p>
          <a:p>
            <a:r>
              <a:rPr lang="es-CO" sz="1400" b="1" dirty="0" smtClean="0">
                <a:solidFill>
                  <a:schemeClr val="bg1"/>
                </a:solidFill>
              </a:rPr>
              <a:t>Un  </a:t>
            </a:r>
            <a:r>
              <a:rPr lang="es-CO" sz="1400" b="1" dirty="0">
                <a:solidFill>
                  <a:schemeClr val="bg1"/>
                </a:solidFill>
              </a:rPr>
              <a:t>(1) coordinador. </a:t>
            </a:r>
          </a:p>
          <a:p>
            <a:r>
              <a:rPr lang="es-CO" sz="1400" b="1" dirty="0" smtClean="0">
                <a:solidFill>
                  <a:schemeClr val="bg1"/>
                </a:solidFill>
              </a:rPr>
              <a:t>El </a:t>
            </a:r>
            <a:r>
              <a:rPr lang="es-CO" sz="1400" b="1" dirty="0">
                <a:solidFill>
                  <a:schemeClr val="bg1"/>
                </a:solidFill>
              </a:rPr>
              <a:t>Presidente del Consejo de Padres. </a:t>
            </a:r>
          </a:p>
          <a:p>
            <a:r>
              <a:rPr lang="es-CO" sz="1400" b="1" dirty="0" smtClean="0">
                <a:solidFill>
                  <a:schemeClr val="bg1"/>
                </a:solidFill>
              </a:rPr>
              <a:t>El </a:t>
            </a:r>
            <a:r>
              <a:rPr lang="es-CO" sz="1400" b="1" dirty="0">
                <a:solidFill>
                  <a:schemeClr val="bg1"/>
                </a:solidFill>
              </a:rPr>
              <a:t>presidente del consejo estudiantil. </a:t>
            </a:r>
          </a:p>
          <a:p>
            <a:r>
              <a:rPr lang="es-CO" sz="1400" b="1" dirty="0" smtClean="0">
                <a:solidFill>
                  <a:schemeClr val="bg1"/>
                </a:solidFill>
              </a:rPr>
              <a:t>Un  </a:t>
            </a:r>
            <a:r>
              <a:rPr lang="es-CO" sz="1400" b="1" dirty="0">
                <a:solidFill>
                  <a:schemeClr val="bg1"/>
                </a:solidFill>
              </a:rPr>
              <a:t>(1)  docente líder de Cátedra Mercedaria. </a:t>
            </a:r>
          </a:p>
          <a:p>
            <a:pPr marL="0" indent="0">
              <a:buNone/>
            </a:pPr>
            <a:r>
              <a:rPr lang="es-CO" sz="1400" b="1" dirty="0" smtClean="0">
                <a:solidFill>
                  <a:schemeClr val="bg1"/>
                </a:solidFill>
              </a:rPr>
              <a:t>Parágrafo </a:t>
            </a:r>
            <a:r>
              <a:rPr lang="es-CO" sz="1400" b="1" dirty="0">
                <a:solidFill>
                  <a:schemeClr val="bg1"/>
                </a:solidFill>
              </a:rPr>
              <a:t>1.  En ausencia del Rector, presidirá el docente que lidera procesos o estrategias de convivencia y que hace parte del respectivo comité.  </a:t>
            </a:r>
            <a:endParaRPr lang="es-CO" sz="1400" b="1" dirty="0" smtClean="0">
              <a:solidFill>
                <a:schemeClr val="bg1"/>
              </a:solidFill>
            </a:endParaRPr>
          </a:p>
          <a:p>
            <a:pPr marL="0" indent="0">
              <a:buNone/>
            </a:pPr>
            <a:r>
              <a:rPr lang="es-CO" sz="1400" b="1" dirty="0" smtClean="0">
                <a:solidFill>
                  <a:schemeClr val="bg1"/>
                </a:solidFill>
              </a:rPr>
              <a:t>Parágrafo </a:t>
            </a:r>
            <a:r>
              <a:rPr lang="es-CO" sz="1400" b="1" dirty="0">
                <a:solidFill>
                  <a:schemeClr val="bg1"/>
                </a:solidFill>
              </a:rPr>
              <a:t>2.  El comité podrá invitar con voz pero sin voto a un miembro de la comunidad educativa conocedor de los hechos, con el propósito de ampliar información</a:t>
            </a:r>
            <a:r>
              <a:rPr lang="es-CO" sz="1400" dirty="0"/>
              <a:t>. </a:t>
            </a: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14445" y="2436748"/>
            <a:ext cx="3514725" cy="23834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584092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347730"/>
            <a:ext cx="9905998" cy="965915"/>
          </a:xfrm>
        </p:spPr>
        <p:txBody>
          <a:bodyPr>
            <a:normAutofit/>
          </a:bodyPr>
          <a:lstStyle/>
          <a:p>
            <a:pPr algn="ctr"/>
            <a:r>
              <a:rPr lang="es-CO" sz="2800" dirty="0">
                <a:solidFill>
                  <a:schemeClr val="bg1"/>
                </a:solidFill>
              </a:rPr>
              <a:t>Artículo 25. Funciones del Comité de Convivencia</a:t>
            </a:r>
          </a:p>
        </p:txBody>
      </p:sp>
      <p:sp>
        <p:nvSpPr>
          <p:cNvPr id="3" name="Marcador de contenido 2"/>
          <p:cNvSpPr>
            <a:spLocks noGrp="1"/>
          </p:cNvSpPr>
          <p:nvPr>
            <p:ph sz="half" idx="1"/>
          </p:nvPr>
        </p:nvSpPr>
        <p:spPr>
          <a:xfrm>
            <a:off x="1141410" y="1313645"/>
            <a:ext cx="6431367" cy="4477555"/>
          </a:xfrm>
        </p:spPr>
        <p:txBody>
          <a:bodyPr>
            <a:normAutofit fontScale="62500" lnSpcReduction="20000"/>
          </a:bodyPr>
          <a:lstStyle/>
          <a:p>
            <a:pPr marL="0" indent="0">
              <a:buNone/>
            </a:pPr>
            <a:r>
              <a:rPr lang="es-CO" b="1" dirty="0" smtClean="0">
                <a:solidFill>
                  <a:schemeClr val="bg1"/>
                </a:solidFill>
              </a:rPr>
              <a:t> 1</a:t>
            </a:r>
            <a:r>
              <a:rPr lang="es-CO" b="1" dirty="0">
                <a:solidFill>
                  <a:schemeClr val="bg1"/>
                </a:solidFill>
              </a:rPr>
              <a:t>. Identificar, documentar, analizar y resolver los conflictos que se presenten entre docentes y estudiantes, directivos y estudiantes, entre estudiantes y entre docentes. Situaciones de tipo II y III de las que trata el artículo 40 del  Decreto Reglamentario de la Ley 1620 (Decreto 1965 de 11 de septiembre de 2013). </a:t>
            </a:r>
          </a:p>
          <a:p>
            <a:pPr marL="0" indent="0">
              <a:buNone/>
            </a:pPr>
            <a:r>
              <a:rPr lang="es-CO" b="1" dirty="0">
                <a:solidFill>
                  <a:schemeClr val="bg1"/>
                </a:solidFill>
              </a:rPr>
              <a:t>2. Liderar acciones que fomenten la convivencia, la construcción de ciudadanía, el ejercicio de los derechos humanos, sexuales y reproductivos y la prevención y mitigación de la violencia entre los miembros de la comunidad educativa. </a:t>
            </a:r>
            <a:endParaRPr lang="es-CO" b="1" dirty="0" smtClean="0">
              <a:solidFill>
                <a:schemeClr val="bg1"/>
              </a:solidFill>
            </a:endParaRPr>
          </a:p>
          <a:p>
            <a:pPr marL="0" indent="0">
              <a:buNone/>
            </a:pPr>
            <a:r>
              <a:rPr lang="es-CO" b="1" dirty="0">
                <a:solidFill>
                  <a:schemeClr val="bg1"/>
                </a:solidFill>
              </a:rPr>
              <a:t>3. Promover estrategias, programas y actividades de convivencia y construcción de ciudadanía que se adelanten en la región y que respondan a las necesidades de la Comunidad Educativa.  </a:t>
            </a:r>
          </a:p>
          <a:p>
            <a:pPr marL="0" indent="0">
              <a:buNone/>
            </a:pPr>
            <a:r>
              <a:rPr lang="es-CO" b="1" dirty="0">
                <a:solidFill>
                  <a:schemeClr val="bg1"/>
                </a:solidFill>
              </a:rPr>
              <a:t>4. Convocar a un espacio de conciliación para la resolución de situaciones conflictivas que afecten la convivencia escolar, por solicitud de cualquiera de los miembros de la comunidad educativa cuando se estime conveniente en procura de evitar perjuicios irremediables. El estudiante estará acompañado por el padre, madre de familia, acudiente o un compañero del establecimiento educativo.  </a:t>
            </a:r>
          </a:p>
          <a:p>
            <a:endParaRPr lang="es-CO" dirty="0"/>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164445" y="2117521"/>
            <a:ext cx="2743200" cy="2316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693282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588749" y="824248"/>
            <a:ext cx="7112817" cy="5434885"/>
          </a:xfrm>
        </p:spPr>
        <p:txBody>
          <a:bodyPr>
            <a:normAutofit fontScale="55000" lnSpcReduction="20000"/>
          </a:bodyPr>
          <a:lstStyle/>
          <a:p>
            <a:pPr marL="0" indent="0">
              <a:buNone/>
            </a:pPr>
            <a:r>
              <a:rPr lang="es-CO" b="1" dirty="0">
                <a:solidFill>
                  <a:schemeClr val="bg1"/>
                </a:solidFill>
              </a:rPr>
              <a:t>5</a:t>
            </a:r>
            <a:r>
              <a:rPr lang="es-CO" sz="2500" b="1" dirty="0">
                <a:solidFill>
                  <a:schemeClr val="bg1"/>
                </a:solidFill>
              </a:rPr>
              <a:t>. Activar la Ruta de Atención Integral para la Convivencia Escolar definida en </a:t>
            </a:r>
            <a:r>
              <a:rPr lang="es-CO" sz="2500" b="1" dirty="0" smtClean="0">
                <a:solidFill>
                  <a:schemeClr val="bg1"/>
                </a:solidFill>
              </a:rPr>
              <a:t>el artículo </a:t>
            </a:r>
            <a:r>
              <a:rPr lang="es-CO" sz="2500" b="1" dirty="0">
                <a:solidFill>
                  <a:schemeClr val="bg1"/>
                </a:solidFill>
              </a:rPr>
              <a:t>29 de la Ley 1620, frente a situaciones específicas de conflicto, de acoso escolar, a las conductas de alto riesgo, de violencia escolar o de vulneración de derechos sexuales y reproductivos que no pueden ser resueltos por este  comité de acuerdo con lo establecido en el Manual de Convivencia, porque trascienden del ámbito escolar, y revistan las características de la comisión de una conducta punible, razón por la cual deben ser atendidos por otras instancias o autoridades que hacen parte de la estructura del Sistema y de la Ruta.  Situaciones de tipo III que se puedan presentar en la institucional (Art. 40 del Decreto 1965 de 2013). </a:t>
            </a:r>
            <a:endParaRPr lang="es-CO" sz="2500" b="1" dirty="0" smtClean="0">
              <a:solidFill>
                <a:schemeClr val="bg1"/>
              </a:solidFill>
            </a:endParaRPr>
          </a:p>
          <a:p>
            <a:pPr marL="0" indent="0">
              <a:buNone/>
            </a:pPr>
            <a:r>
              <a:rPr lang="es-CO" sz="2500" b="1" dirty="0" smtClean="0">
                <a:solidFill>
                  <a:schemeClr val="bg1"/>
                </a:solidFill>
              </a:rPr>
              <a:t>6</a:t>
            </a:r>
            <a:r>
              <a:rPr lang="es-CO" sz="2500" b="1" dirty="0">
                <a:solidFill>
                  <a:schemeClr val="bg1"/>
                </a:solidFill>
              </a:rPr>
              <a:t>. Garantizar el derecho a la intimidad, la confidencialidad y la protección de datos personales de las personas involucradas, de acuerdo con los parámetros de protección fijados en la Constitución Política, en los tratados internacionales, en la Ley 1098 de 2006, en la Ley estatutaria 1581 de 2012, en el Decreto 1377 de 2013 y demás normas aplicables a la materia. </a:t>
            </a:r>
            <a:endParaRPr lang="es-CO" sz="2500" b="1" dirty="0" smtClean="0">
              <a:solidFill>
                <a:schemeClr val="bg1"/>
              </a:solidFill>
            </a:endParaRPr>
          </a:p>
          <a:p>
            <a:pPr marL="0" indent="0">
              <a:buNone/>
            </a:pPr>
            <a:r>
              <a:rPr lang="es-CO" sz="2500" b="1" dirty="0" smtClean="0">
                <a:solidFill>
                  <a:schemeClr val="bg1"/>
                </a:solidFill>
              </a:rPr>
              <a:t>7</a:t>
            </a:r>
            <a:r>
              <a:rPr lang="es-CO" sz="2500" b="1" dirty="0">
                <a:solidFill>
                  <a:schemeClr val="bg1"/>
                </a:solidFill>
              </a:rPr>
              <a:t>. Garantizar a todo miembro de la institución la aplicación de los principios de protección integral, incluyendo el derecho a no ser re victimizado; el interés superior de las niñas</a:t>
            </a:r>
            <a:r>
              <a:rPr lang="es-CO" sz="2500" b="1" dirty="0" smtClean="0">
                <a:solidFill>
                  <a:schemeClr val="bg1"/>
                </a:solidFill>
              </a:rPr>
              <a:t>, niños, </a:t>
            </a:r>
            <a:r>
              <a:rPr lang="es-CO" sz="2500" b="1" dirty="0">
                <a:solidFill>
                  <a:schemeClr val="bg1"/>
                </a:solidFill>
              </a:rPr>
              <a:t>los adolescentes y adultos estudiantes; la prevalencia de los derechos; la corresponsabilidad; la exigibilidad de los derechos; la perspectiva de género y </a:t>
            </a:r>
            <a:r>
              <a:rPr lang="es-CO" sz="2500" b="1" dirty="0" smtClean="0">
                <a:solidFill>
                  <a:schemeClr val="bg1"/>
                </a:solidFill>
              </a:rPr>
              <a:t>los </a:t>
            </a:r>
            <a:r>
              <a:rPr lang="es-CO" sz="2500" b="1" dirty="0">
                <a:solidFill>
                  <a:schemeClr val="bg1"/>
                </a:solidFill>
              </a:rPr>
              <a:t>derechos de las niñas</a:t>
            </a:r>
            <a:r>
              <a:rPr lang="es-CO" sz="2500" b="1" dirty="0" smtClean="0">
                <a:solidFill>
                  <a:schemeClr val="bg1"/>
                </a:solidFill>
              </a:rPr>
              <a:t>, niños, </a:t>
            </a:r>
            <a:r>
              <a:rPr lang="es-CO" sz="2500" b="1" dirty="0">
                <a:solidFill>
                  <a:schemeClr val="bg1"/>
                </a:solidFill>
              </a:rPr>
              <a:t>los adolescentes y  adultos estudiantes, de los grupos étnicos, como se definen en los artículos 7 al 13 de la Ley 1098 de 2006. Así mismo, se deberá garantizar el principio de proporcionalidad en las medidas adoptadas en las situaciones que afecten la convivencia, y la protección de datos contenida en la Constitución, los tratados internacionales y la Ley 1581 de 2012</a:t>
            </a:r>
            <a:r>
              <a:rPr lang="es-CO" sz="2500" b="1" dirty="0" smtClean="0">
                <a:solidFill>
                  <a:schemeClr val="bg1"/>
                </a:solidFill>
              </a:rPr>
              <a:t>.</a:t>
            </a:r>
          </a:p>
          <a:p>
            <a:pPr marL="0" indent="0">
              <a:buNone/>
            </a:pPr>
            <a:r>
              <a:rPr lang="es-CO" sz="2500" b="1" dirty="0" smtClean="0">
                <a:solidFill>
                  <a:schemeClr val="bg1"/>
                </a:solidFill>
              </a:rPr>
              <a:t>. </a:t>
            </a:r>
            <a:endParaRPr lang="es-CO" sz="2500" b="1" dirty="0">
              <a:solidFill>
                <a:schemeClr val="bg1"/>
              </a:solidFill>
            </a:endParaRPr>
          </a:p>
        </p:txBody>
      </p:sp>
      <p:pic>
        <p:nvPicPr>
          <p:cNvPr id="2" name="Marcador de contenido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43515" y="2323533"/>
            <a:ext cx="3204051" cy="23268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497224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600892" y="978794"/>
            <a:ext cx="5418908" cy="4812406"/>
          </a:xfrm>
        </p:spPr>
        <p:txBody>
          <a:bodyPr>
            <a:noAutofit/>
          </a:bodyPr>
          <a:lstStyle/>
          <a:p>
            <a:pPr marL="0" indent="0">
              <a:buNone/>
            </a:pPr>
            <a:r>
              <a:rPr lang="es-CO" sz="1400" b="1" dirty="0">
                <a:solidFill>
                  <a:schemeClr val="bg1"/>
                </a:solidFill>
              </a:rPr>
              <a:t> 8 Liderar el desarrollo de estrategias e instrumentos destinados a promover y evaluar la convivencia escolar, el ejercicio de los derechos humanos sexuales y </a:t>
            </a:r>
            <a:r>
              <a:rPr lang="es-CO" sz="1400" b="1" dirty="0" smtClean="0">
                <a:solidFill>
                  <a:schemeClr val="bg1"/>
                </a:solidFill>
              </a:rPr>
              <a:t>reproductivos</a:t>
            </a:r>
          </a:p>
          <a:p>
            <a:pPr marL="0" indent="0">
              <a:buNone/>
            </a:pPr>
            <a:r>
              <a:rPr lang="es-CO" sz="1400" b="1" dirty="0" smtClean="0">
                <a:solidFill>
                  <a:schemeClr val="bg1"/>
                </a:solidFill>
              </a:rPr>
              <a:t>9</a:t>
            </a:r>
            <a:r>
              <a:rPr lang="es-CO" sz="1400" b="1" dirty="0">
                <a:solidFill>
                  <a:schemeClr val="bg1"/>
                </a:solidFill>
              </a:rPr>
              <a:t>. Hacer seguimiento al cumplimiento de las disposiciones establecidas en el Manual de Convivencia, y presentar informes a la respectiva instancia. </a:t>
            </a:r>
            <a:endParaRPr lang="es-CO" sz="1400" b="1" dirty="0" smtClean="0">
              <a:solidFill>
                <a:schemeClr val="bg1"/>
              </a:solidFill>
            </a:endParaRPr>
          </a:p>
          <a:p>
            <a:pPr marL="0" indent="0">
              <a:buNone/>
            </a:pPr>
            <a:r>
              <a:rPr lang="es-CO" sz="1400" b="1" dirty="0" smtClean="0">
                <a:solidFill>
                  <a:schemeClr val="bg1"/>
                </a:solidFill>
              </a:rPr>
              <a:t>10</a:t>
            </a:r>
            <a:r>
              <a:rPr lang="es-CO" sz="1400" b="1" dirty="0">
                <a:solidFill>
                  <a:schemeClr val="bg1"/>
                </a:solidFill>
              </a:rPr>
              <a:t>. Proponer, analizar y viabilizar estrategias pedagógicas que permitan la flexibilización del modelo pedagógico y la articulación de diferentes áreas de estudio que lean el contexto educativo y su pertinencia en la comunidad para determinar más y mejores maneras de relacionarse en la construcción de la ciudadanía. </a:t>
            </a:r>
          </a:p>
          <a:p>
            <a:pPr marL="0" indent="0">
              <a:buNone/>
            </a:pPr>
            <a:r>
              <a:rPr lang="es-CO" sz="1400" b="1" dirty="0" smtClean="0">
                <a:solidFill>
                  <a:schemeClr val="bg1"/>
                </a:solidFill>
              </a:rPr>
              <a:t>Parágrafo</a:t>
            </a:r>
            <a:r>
              <a:rPr lang="es-CO" sz="1400" b="1" dirty="0">
                <a:solidFill>
                  <a:schemeClr val="bg1"/>
                </a:solidFill>
              </a:rPr>
              <a:t>: Este comité anualmente debe darse su propio reglamento, el cual debe abarcar lo correspondiente a sesiones, y demás aspectos procedimentales, como aquellos relacionados con la elección y permanencia en el comité del docente que lidere procesos o estrategias de convivencia escolar. </a:t>
            </a:r>
          </a:p>
        </p:txBody>
      </p:sp>
      <p:pic>
        <p:nvPicPr>
          <p:cNvPr id="2" name="Marcador de contenido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92189" y="1962808"/>
            <a:ext cx="3810000" cy="2390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341622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270456"/>
            <a:ext cx="9905998" cy="1159099"/>
          </a:xfrm>
        </p:spPr>
        <p:txBody>
          <a:bodyPr>
            <a:normAutofit/>
          </a:bodyPr>
          <a:lstStyle/>
          <a:p>
            <a:pPr algn="ctr"/>
            <a:r>
              <a:rPr lang="es-CO" sz="2800" dirty="0">
                <a:solidFill>
                  <a:schemeClr val="bg1"/>
                </a:solidFill>
              </a:rPr>
              <a:t>Artículo 26. Reglamento del Comité Escolar de Convivencia </a:t>
            </a:r>
            <a:r>
              <a:rPr lang="es-CO" sz="2800" dirty="0" smtClean="0">
                <a:solidFill>
                  <a:schemeClr val="bg1"/>
                </a:solidFill>
              </a:rPr>
              <a:t>SANJOSEISTA </a:t>
            </a:r>
            <a:endParaRPr lang="es-CO" sz="2800" dirty="0">
              <a:solidFill>
                <a:schemeClr val="bg1"/>
              </a:solidFill>
            </a:endParaRPr>
          </a:p>
        </p:txBody>
      </p:sp>
      <p:sp>
        <p:nvSpPr>
          <p:cNvPr id="3" name="Marcador de contenido 2"/>
          <p:cNvSpPr>
            <a:spLocks noGrp="1"/>
          </p:cNvSpPr>
          <p:nvPr>
            <p:ph sz="half" idx="1"/>
          </p:nvPr>
        </p:nvSpPr>
        <p:spPr>
          <a:xfrm>
            <a:off x="1141410" y="1429555"/>
            <a:ext cx="4878389" cy="4361645"/>
          </a:xfrm>
        </p:spPr>
        <p:txBody>
          <a:bodyPr>
            <a:normAutofit fontScale="85000" lnSpcReduction="20000"/>
          </a:bodyPr>
          <a:lstStyle/>
          <a:p>
            <a:pPr marL="0" indent="0">
              <a:buNone/>
            </a:pPr>
            <a:r>
              <a:rPr lang="es-CO" b="1" dirty="0" smtClean="0">
                <a:solidFill>
                  <a:schemeClr val="bg1"/>
                </a:solidFill>
              </a:rPr>
              <a:t>1</a:t>
            </a:r>
            <a:r>
              <a:rPr lang="es-CO" b="1" dirty="0">
                <a:solidFill>
                  <a:schemeClr val="bg1"/>
                </a:solidFill>
              </a:rPr>
              <a:t>. Sesiones. El comité escolar de convivencia sesionará  una (1) vez por mes. Las sesiones extraordinarias serán convocadas por el presidente del Comité Escolar de Convivencia </a:t>
            </a:r>
            <a:r>
              <a:rPr lang="es-CO" b="1" dirty="0" smtClean="0">
                <a:solidFill>
                  <a:schemeClr val="bg1"/>
                </a:solidFill>
              </a:rPr>
              <a:t>Sanjoseista, </a:t>
            </a:r>
            <a:r>
              <a:rPr lang="es-CO" b="1" dirty="0">
                <a:solidFill>
                  <a:schemeClr val="bg1"/>
                </a:solidFill>
              </a:rPr>
              <a:t>cuando las circunstancias lo exijan o por solicitud de cualquiera de los integrantes del mismo.  </a:t>
            </a:r>
          </a:p>
          <a:p>
            <a:pPr marL="0" indent="0">
              <a:buNone/>
            </a:pPr>
            <a:r>
              <a:rPr lang="es-CO" b="1" dirty="0">
                <a:solidFill>
                  <a:schemeClr val="bg1"/>
                </a:solidFill>
              </a:rPr>
              <a:t>2.  Quórum decisorio. El quórum decisorio del Comité Escolar de Convivencia </a:t>
            </a:r>
            <a:r>
              <a:rPr lang="es-CO" b="1" dirty="0" smtClean="0">
                <a:solidFill>
                  <a:schemeClr val="bg1"/>
                </a:solidFill>
              </a:rPr>
              <a:t>Sanjoseista, </a:t>
            </a:r>
            <a:r>
              <a:rPr lang="es-CO" b="1" dirty="0">
                <a:solidFill>
                  <a:schemeClr val="bg1"/>
                </a:solidFill>
              </a:rPr>
              <a:t>será de la mitad + 1. En cualquier caso, este comité no podrá sesionar sin la presencia del presidente o de su encargado (Art. 2. Parágrafo 1). </a:t>
            </a:r>
          </a:p>
          <a:p>
            <a:endParaRPr lang="es-CO" dirty="0"/>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55079" y="1645919"/>
            <a:ext cx="5323115" cy="3579223"/>
          </a:xfrm>
        </p:spPr>
      </p:pic>
    </p:spTree>
    <p:extLst>
      <p:ext uri="{BB962C8B-B14F-4D97-AF65-F5344CB8AC3E}">
        <p14:creationId xmlns:p14="http://schemas.microsoft.com/office/powerpoint/2010/main" val="2699802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242048"/>
            <a:ext cx="9905998" cy="941293"/>
          </a:xfrm>
        </p:spPr>
        <p:txBody>
          <a:bodyPr/>
          <a:lstStyle/>
          <a:p>
            <a:pPr algn="ctr"/>
            <a:r>
              <a:rPr lang="es-CO" b="1" dirty="0">
                <a:solidFill>
                  <a:schemeClr val="bg1"/>
                </a:solidFill>
              </a:rPr>
              <a:t>MARCO LEGAL </a:t>
            </a:r>
            <a:endParaRPr lang="es-CO" dirty="0">
              <a:solidFill>
                <a:schemeClr val="bg1"/>
              </a:solidFill>
            </a:endParaRPr>
          </a:p>
        </p:txBody>
      </p:sp>
      <p:sp>
        <p:nvSpPr>
          <p:cNvPr id="3" name="Marcador de contenido 2"/>
          <p:cNvSpPr>
            <a:spLocks noGrp="1"/>
          </p:cNvSpPr>
          <p:nvPr>
            <p:ph idx="1"/>
          </p:nvPr>
        </p:nvSpPr>
        <p:spPr>
          <a:xfrm>
            <a:off x="658906" y="1398494"/>
            <a:ext cx="11053482" cy="4948517"/>
          </a:xfrm>
        </p:spPr>
        <p:txBody>
          <a:bodyPr>
            <a:normAutofit fontScale="77500" lnSpcReduction="20000"/>
          </a:bodyPr>
          <a:lstStyle/>
          <a:p>
            <a:pPr marL="0" indent="0">
              <a:buNone/>
            </a:pPr>
            <a:r>
              <a:rPr lang="es-CO" dirty="0">
                <a:solidFill>
                  <a:schemeClr val="bg1"/>
                </a:solidFill>
              </a:rPr>
              <a:t>“Los establecimientos educativos tendrán un reglamento o Manual de Convivencia en el cual se definen los derechos y obligaciones de los estudiantes. Los padres o tutores y los educandos al firmar la matrícula estarán aceptando el mismo.” Art. 87 Ley 115 del 8 de febrero de 1994. </a:t>
            </a:r>
          </a:p>
          <a:p>
            <a:r>
              <a:rPr lang="es-CO" dirty="0">
                <a:solidFill>
                  <a:schemeClr val="bg1"/>
                </a:solidFill>
              </a:rPr>
              <a:t>CONSTITUCIÓN POLÍTICA DE COLOMBIA, Art. 16, 18, 19, 23, 29, 44, 45, 67, 86, 87. </a:t>
            </a:r>
          </a:p>
          <a:p>
            <a:r>
              <a:rPr lang="es-CO" dirty="0">
                <a:solidFill>
                  <a:schemeClr val="bg1"/>
                </a:solidFill>
              </a:rPr>
              <a:t>LEY 115 del 08 de Febrero de 1.994. Ley General De Educación: artículo 24, Decreto 1860 del 03 de Agosto de 1.994, artículo 17 “Todos los establecimientos educativos deben tener como parte integral del proyecto educativo, UN REGLAMENTO O MANUAL DE CONVIVENCIA”. </a:t>
            </a:r>
          </a:p>
          <a:p>
            <a:r>
              <a:rPr lang="es-CO" dirty="0">
                <a:solidFill>
                  <a:schemeClr val="bg1"/>
                </a:solidFill>
              </a:rPr>
              <a:t>LEY DE GARANTES: “De acuerdo a lo dispuesto en la Ley de Garantes. Bajo el título de “Acción y omisión”, el artículo 25 del Código Penal de 2000- Ley 599- dice “La conducta punible puede ser realizada por acción o por omisión. Quien tuviere el deber jurídico de impedir un resultado perteneciente a una descripción típica y no lo llevare a cabo, estando en posibilidad de hacerlo, quedará sujeto a la pena contemplada en la respectiva norma penal. A tal efecto, se requiere que el agente tenga a su cargo la protección en concreto del bien jurídico protegido, o que se le haya encomendado como garante la vigilancia de una determinada fuente de riesgo, conforme a la Constitución o a la ley. </a:t>
            </a:r>
          </a:p>
        </p:txBody>
      </p:sp>
    </p:spTree>
    <p:extLst>
      <p:ext uri="{BB962C8B-B14F-4D97-AF65-F5344CB8AC3E}">
        <p14:creationId xmlns:p14="http://schemas.microsoft.com/office/powerpoint/2010/main" val="24343508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18518"/>
            <a:ext cx="9905998" cy="669369"/>
          </a:xfrm>
        </p:spPr>
        <p:txBody>
          <a:bodyPr/>
          <a:lstStyle/>
          <a:p>
            <a:pPr algn="ctr"/>
            <a:r>
              <a:rPr lang="es-CO" dirty="0">
                <a:solidFill>
                  <a:schemeClr val="bg1"/>
                </a:solidFill>
              </a:rPr>
              <a:t>3. Actas</a:t>
            </a:r>
          </a:p>
        </p:txBody>
      </p:sp>
      <p:sp>
        <p:nvSpPr>
          <p:cNvPr id="3" name="Marcador de contenido 2"/>
          <p:cNvSpPr>
            <a:spLocks noGrp="1"/>
          </p:cNvSpPr>
          <p:nvPr>
            <p:ph sz="half" idx="1"/>
          </p:nvPr>
        </p:nvSpPr>
        <p:spPr>
          <a:xfrm>
            <a:off x="746975" y="1287887"/>
            <a:ext cx="7122017" cy="4958367"/>
          </a:xfrm>
        </p:spPr>
        <p:txBody>
          <a:bodyPr>
            <a:normAutofit fontScale="55000" lnSpcReduction="20000"/>
          </a:bodyPr>
          <a:lstStyle/>
          <a:p>
            <a:pPr marL="0" indent="0">
              <a:buNone/>
            </a:pPr>
            <a:r>
              <a:rPr lang="es-CO" b="1" dirty="0" smtClean="0">
                <a:solidFill>
                  <a:schemeClr val="bg1"/>
                </a:solidFill>
              </a:rPr>
              <a:t>De </a:t>
            </a:r>
            <a:r>
              <a:rPr lang="es-CO" b="1" dirty="0">
                <a:solidFill>
                  <a:schemeClr val="bg1"/>
                </a:solidFill>
              </a:rPr>
              <a:t>todas las sesiones que adelante el comité escolar de convivencia se deberá elaborar un acta, la cual deberá contener como mínimo los siguientes requisitos:  </a:t>
            </a:r>
          </a:p>
          <a:p>
            <a:pPr marL="0" indent="0">
              <a:buNone/>
            </a:pPr>
            <a:r>
              <a:rPr lang="es-CO" b="1" dirty="0">
                <a:solidFill>
                  <a:schemeClr val="bg1"/>
                </a:solidFill>
              </a:rPr>
              <a:t>a) Lugar y fecha de la sesión </a:t>
            </a:r>
          </a:p>
          <a:p>
            <a:pPr marL="0" indent="0">
              <a:buNone/>
            </a:pPr>
            <a:r>
              <a:rPr lang="es-CO" b="1" dirty="0">
                <a:solidFill>
                  <a:schemeClr val="bg1"/>
                </a:solidFill>
              </a:rPr>
              <a:t>b) Registro de los miembros del Comité que asistieron a la sesión, precisando en cada caso la entidad o sector que representan y verificación del quórum.  </a:t>
            </a:r>
          </a:p>
          <a:p>
            <a:pPr marL="0" indent="0">
              <a:buNone/>
            </a:pPr>
            <a:r>
              <a:rPr lang="es-CO" b="1" dirty="0">
                <a:solidFill>
                  <a:schemeClr val="bg1"/>
                </a:solidFill>
              </a:rPr>
              <a:t>c)  Registro de los miembros del Comité que presentaron excusa debidamente justificada para no asistir a la sesión.  </a:t>
            </a:r>
          </a:p>
          <a:p>
            <a:pPr marL="0" indent="0">
              <a:buNone/>
            </a:pPr>
            <a:r>
              <a:rPr lang="es-CO" b="1" dirty="0">
                <a:solidFill>
                  <a:schemeClr val="bg1"/>
                </a:solidFill>
              </a:rPr>
              <a:t>d)  Indicación de los medios utilizados para comunicar la citación a los miembros del Comité.  </a:t>
            </a:r>
          </a:p>
          <a:p>
            <a:pPr marL="0" indent="0">
              <a:buNone/>
            </a:pPr>
            <a:r>
              <a:rPr lang="es-CO" b="1" dirty="0">
                <a:solidFill>
                  <a:schemeClr val="bg1"/>
                </a:solidFill>
              </a:rPr>
              <a:t>e) Síntesis de los temas tratados en la reunión, así como de las acciones, medidas recomendaciones, conceptos adoptados y sentido de las votaciones.  </a:t>
            </a:r>
          </a:p>
          <a:p>
            <a:pPr marL="0" indent="0">
              <a:buNone/>
            </a:pPr>
            <a:r>
              <a:rPr lang="es-CO" b="1" dirty="0">
                <a:solidFill>
                  <a:schemeClr val="bg1"/>
                </a:solidFill>
              </a:rPr>
              <a:t>f)  Firma del Presidente del Comité y de sus demás miembros, una vez haya sido aprobada por los asistentes.  </a:t>
            </a:r>
          </a:p>
          <a:p>
            <a:pPr marL="0" indent="0">
              <a:buNone/>
            </a:pPr>
            <a:r>
              <a:rPr lang="es-CO" b="1" dirty="0">
                <a:solidFill>
                  <a:schemeClr val="bg1"/>
                </a:solidFill>
              </a:rPr>
              <a:t>Parágrafo. El Comité Escolar de Convivencia </a:t>
            </a:r>
            <a:r>
              <a:rPr lang="es-CO" b="1" dirty="0" smtClean="0">
                <a:solidFill>
                  <a:schemeClr val="bg1"/>
                </a:solidFill>
              </a:rPr>
              <a:t>Sanjoseista </a:t>
            </a:r>
            <a:r>
              <a:rPr lang="es-CO" b="1" dirty="0">
                <a:solidFill>
                  <a:schemeClr val="bg1"/>
                </a:solidFill>
              </a:rPr>
              <a:t>deberá garantizar el derecho a la intimidad y a la confidencialidad de los datos  personales que sean tratados en el marco de las actuaciones que éste adelante, conforme a lo dispuesto en la Constitución Política, los tratados internacionales, en la Ley 1098 de 2006, en la Ley estatutaria 1581 de 2012, en el Decreto 1377 de 2013 y demás normas aplicables a la materia.</a:t>
            </a: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869641" y="1648596"/>
            <a:ext cx="2701975" cy="34981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855197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347730"/>
            <a:ext cx="9905998" cy="914400"/>
          </a:xfrm>
        </p:spPr>
        <p:txBody>
          <a:bodyPr/>
          <a:lstStyle/>
          <a:p>
            <a:pPr algn="ctr"/>
            <a:r>
              <a:rPr lang="es-CO" dirty="0">
                <a:solidFill>
                  <a:schemeClr val="bg1"/>
                </a:solidFill>
              </a:rPr>
              <a:t>4. Acciones o decisiones.</a:t>
            </a:r>
          </a:p>
        </p:txBody>
      </p:sp>
      <p:sp>
        <p:nvSpPr>
          <p:cNvPr id="3" name="Marcador de contenido 2"/>
          <p:cNvSpPr>
            <a:spLocks noGrp="1"/>
          </p:cNvSpPr>
          <p:nvPr>
            <p:ph sz="half" idx="1"/>
          </p:nvPr>
        </p:nvSpPr>
        <p:spPr>
          <a:xfrm>
            <a:off x="1141410" y="1648496"/>
            <a:ext cx="5916213" cy="4546242"/>
          </a:xfrm>
        </p:spPr>
        <p:txBody>
          <a:bodyPr>
            <a:normAutofit fontScale="77500" lnSpcReduction="20000"/>
          </a:bodyPr>
          <a:lstStyle/>
          <a:p>
            <a:pPr marL="0" indent="0">
              <a:buNone/>
            </a:pPr>
            <a:r>
              <a:rPr lang="es-CO" b="1" dirty="0" smtClean="0">
                <a:solidFill>
                  <a:schemeClr val="bg1"/>
                </a:solidFill>
              </a:rPr>
              <a:t>El </a:t>
            </a:r>
            <a:r>
              <a:rPr lang="es-CO" b="1" dirty="0">
                <a:solidFill>
                  <a:schemeClr val="bg1"/>
                </a:solidFill>
              </a:rPr>
              <a:t>Comité Escolar de Convivencia </a:t>
            </a:r>
            <a:r>
              <a:rPr lang="es-CO" b="1" dirty="0" smtClean="0">
                <a:solidFill>
                  <a:schemeClr val="bg1"/>
                </a:solidFill>
              </a:rPr>
              <a:t>Sanjoseista, </a:t>
            </a:r>
            <a:r>
              <a:rPr lang="es-CO" b="1" dirty="0">
                <a:solidFill>
                  <a:schemeClr val="bg1"/>
                </a:solidFill>
              </a:rPr>
              <a:t>en el ámbito de sus competencias, desarrollará acciones para la promoción y fortalecimiento de la formación para la ciudadanía y el ejercicio de los derechos humanos, sexuales y reproductivos; para la prevención y mitigación de la violencia escolar y el embarazo en la adolescencia; y para la atención de las situaciones que afectan la convivencia escolar y el ejercicio de los derechos humanos, sexuales y reproductivos a partir de la implementación, desarrollo y aplicación de las estrategias y programas trazados por el Comité Nacional de Convivencia Escolar y por el respectivo comité municipal, distrital o departamental de convivencia escolar, dentro del respeto absoluto de la Constitución y la ley</a:t>
            </a: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46274" y="2432452"/>
            <a:ext cx="3301137" cy="22007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419721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360608"/>
            <a:ext cx="9905998" cy="965917"/>
          </a:xfrm>
        </p:spPr>
        <p:txBody>
          <a:bodyPr>
            <a:normAutofit/>
          </a:bodyPr>
          <a:lstStyle/>
          <a:p>
            <a:pPr algn="ctr"/>
            <a:r>
              <a:rPr lang="es-CO" sz="2800" b="1" dirty="0">
                <a:solidFill>
                  <a:schemeClr val="bg1"/>
                </a:solidFill>
              </a:rPr>
              <a:t>5. Conflictos de Interés y Causales de Impedimento y Recusación.</a:t>
            </a:r>
          </a:p>
        </p:txBody>
      </p:sp>
      <p:sp>
        <p:nvSpPr>
          <p:cNvPr id="3" name="Marcador de contenido 2"/>
          <p:cNvSpPr>
            <a:spLocks noGrp="1"/>
          </p:cNvSpPr>
          <p:nvPr>
            <p:ph sz="half" idx="1"/>
          </p:nvPr>
        </p:nvSpPr>
        <p:spPr>
          <a:xfrm>
            <a:off x="1141410" y="1326525"/>
            <a:ext cx="4878389" cy="4464675"/>
          </a:xfrm>
        </p:spPr>
        <p:txBody>
          <a:bodyPr>
            <a:normAutofit fontScale="92500" lnSpcReduction="20000"/>
          </a:bodyPr>
          <a:lstStyle/>
          <a:p>
            <a:pPr marL="0" indent="0">
              <a:buNone/>
            </a:pPr>
            <a:r>
              <a:rPr lang="es-CO" b="1" dirty="0" smtClean="0">
                <a:solidFill>
                  <a:schemeClr val="bg1"/>
                </a:solidFill>
              </a:rPr>
              <a:t>Cuando </a:t>
            </a:r>
            <a:r>
              <a:rPr lang="es-CO" b="1" dirty="0">
                <a:solidFill>
                  <a:schemeClr val="bg1"/>
                </a:solidFill>
              </a:rPr>
              <a:t>en las actuaciones adelantadas por parte del Comité Escolar de Convivencia </a:t>
            </a:r>
            <a:r>
              <a:rPr lang="es-CO" b="1" dirty="0" smtClean="0">
                <a:solidFill>
                  <a:schemeClr val="bg1"/>
                </a:solidFill>
              </a:rPr>
              <a:t>Sanjoseista, </a:t>
            </a:r>
            <a:r>
              <a:rPr lang="es-CO" b="1" dirty="0">
                <a:solidFill>
                  <a:schemeClr val="bg1"/>
                </a:solidFill>
              </a:rPr>
              <a:t>se presenten conflictos de interés o causales de impedimento o recusación, respecto de los integrantes que ostenten la calidad de servidores públicos, los mismos se tramitarán conforme a lo establecido en el artículo 11 y 12 de la Ley 1437 de 2011, de tal forma que se garantice la imparcialidad de los integrantes del  comité</a:t>
            </a: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47073" y="1788006"/>
            <a:ext cx="4717353" cy="35417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03072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0" y="283667"/>
            <a:ext cx="9905998" cy="785279"/>
          </a:xfrm>
        </p:spPr>
        <p:txBody>
          <a:bodyPr>
            <a:normAutofit/>
          </a:bodyPr>
          <a:lstStyle/>
          <a:p>
            <a:pPr algn="ctr"/>
            <a:r>
              <a:rPr lang="es-CO" sz="2800" dirty="0">
                <a:solidFill>
                  <a:schemeClr val="bg1"/>
                </a:solidFill>
              </a:rPr>
              <a:t>Artículo 27. Acciones de Promoción </a:t>
            </a:r>
          </a:p>
        </p:txBody>
      </p:sp>
      <p:sp>
        <p:nvSpPr>
          <p:cNvPr id="3" name="Marcador de contenido 2"/>
          <p:cNvSpPr>
            <a:spLocks noGrp="1"/>
          </p:cNvSpPr>
          <p:nvPr>
            <p:ph sz="half" idx="1"/>
          </p:nvPr>
        </p:nvSpPr>
        <p:spPr>
          <a:xfrm>
            <a:off x="759854" y="1068946"/>
            <a:ext cx="7722514" cy="5048519"/>
          </a:xfrm>
        </p:spPr>
        <p:txBody>
          <a:bodyPr>
            <a:noAutofit/>
          </a:bodyPr>
          <a:lstStyle/>
          <a:p>
            <a:pPr marL="0" indent="0">
              <a:buNone/>
            </a:pPr>
            <a:r>
              <a:rPr lang="es-CO" sz="1600" b="1" dirty="0" smtClean="0">
                <a:solidFill>
                  <a:schemeClr val="bg1"/>
                </a:solidFill>
              </a:rPr>
              <a:t>Se </a:t>
            </a:r>
            <a:r>
              <a:rPr lang="es-CO" sz="1600" b="1" dirty="0">
                <a:solidFill>
                  <a:schemeClr val="bg1"/>
                </a:solidFill>
              </a:rPr>
              <a:t>consideran acciones de promoción las políticas institucionales que se concentran en el fomento de la convivencia y en el mejoramiento del clima escolar, con el fin de generar un entorno para el ejercicio real y efectivo de los derechos humanos, sexuales y reproductivos en los términos establecidos en la Ley 1620 de 2013. En virtud del componente de promoción,  el Comité Escolar de Convivencia </a:t>
            </a:r>
            <a:r>
              <a:rPr lang="es-CO" sz="1600" b="1" dirty="0" smtClean="0">
                <a:solidFill>
                  <a:schemeClr val="bg1"/>
                </a:solidFill>
              </a:rPr>
              <a:t>Sanjoseista, </a:t>
            </a:r>
            <a:r>
              <a:rPr lang="es-CO" sz="1600" b="1" dirty="0">
                <a:solidFill>
                  <a:schemeClr val="bg1"/>
                </a:solidFill>
              </a:rPr>
              <a:t>adelantará las siguientes acciones: </a:t>
            </a:r>
          </a:p>
          <a:p>
            <a:pPr marL="0" indent="0">
              <a:buNone/>
            </a:pPr>
            <a:r>
              <a:rPr lang="es-CO" sz="1600" b="1" dirty="0">
                <a:solidFill>
                  <a:schemeClr val="bg1"/>
                </a:solidFill>
              </a:rPr>
              <a:t>a. Liderará el ajuste del Manual de Convivencia, conforme a lo establecido en el artículo 21 de la Ley 1620 de 2013 y en el Título III del su Decreto Reglamentario.  </a:t>
            </a:r>
          </a:p>
          <a:p>
            <a:pPr marL="0" indent="0">
              <a:buNone/>
            </a:pPr>
            <a:r>
              <a:rPr lang="es-CO" sz="1600" b="1" dirty="0">
                <a:solidFill>
                  <a:schemeClr val="bg1"/>
                </a:solidFill>
              </a:rPr>
              <a:t>b. Propondrá políticas institucionales que favorezcan el bienestar individual y colectivo, que puedan ser desarrolladas en el marco del proyecto educativo institucional - PEI, atendiendo a lo dispuesto en el artículo 73 de la Ley 115 de 1994.  </a:t>
            </a:r>
          </a:p>
          <a:p>
            <a:pPr marL="0" indent="0">
              <a:buNone/>
            </a:pPr>
            <a:r>
              <a:rPr lang="es-CO" sz="1600" b="1" dirty="0">
                <a:solidFill>
                  <a:schemeClr val="bg1"/>
                </a:solidFill>
              </a:rPr>
              <a:t>c. Liderará el desarrollo de iniciativas de formación de la comunidad educativa en temáticas tales como derechos humanos, sexuales y reproductivos, sexualidad, competencias ciudadanas, desarrollo infantil y adolescente, convivencia, y mediación y conciliación, para fortalecer el Sistema Nacional de Convivencia Escolar.</a:t>
            </a: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005116" y="2029891"/>
            <a:ext cx="281940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566207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798490" y="1133340"/>
            <a:ext cx="7392474" cy="4928315"/>
          </a:xfrm>
        </p:spPr>
        <p:txBody>
          <a:bodyPr>
            <a:normAutofit fontScale="70000" lnSpcReduction="20000"/>
          </a:bodyPr>
          <a:lstStyle/>
          <a:p>
            <a:pPr marL="0" indent="0">
              <a:buNone/>
            </a:pPr>
            <a:r>
              <a:rPr lang="es-CO" b="1" dirty="0" smtClean="0">
                <a:solidFill>
                  <a:schemeClr val="bg1"/>
                </a:solidFill>
              </a:rPr>
              <a:t>d</a:t>
            </a:r>
            <a:r>
              <a:rPr lang="es-CO" b="1" dirty="0">
                <a:solidFill>
                  <a:schemeClr val="bg1"/>
                </a:solidFill>
              </a:rPr>
              <a:t>. Fortalecerá la implementación y evaluación de proyectos pedagógicos de educación para la sexualidad y construcción de ciudadanía desde preescolar, que correspondan a las particularidades socioculturales del contexto en el que se encuentra </a:t>
            </a:r>
            <a:r>
              <a:rPr lang="es-CO" b="1" dirty="0" smtClean="0">
                <a:solidFill>
                  <a:schemeClr val="bg1"/>
                </a:solidFill>
              </a:rPr>
              <a:t>la IED San José de Sitionuevo. </a:t>
            </a:r>
            <a:r>
              <a:rPr lang="es-CO" b="1" dirty="0">
                <a:solidFill>
                  <a:schemeClr val="bg1"/>
                </a:solidFill>
              </a:rPr>
              <a:t>Estos proyectos deben garantizar el derecho que tienen </a:t>
            </a:r>
            <a:r>
              <a:rPr lang="es-CO" b="1" dirty="0" smtClean="0">
                <a:solidFill>
                  <a:schemeClr val="bg1"/>
                </a:solidFill>
              </a:rPr>
              <a:t>los niñas, </a:t>
            </a:r>
            <a:r>
              <a:rPr lang="es-CO" b="1" dirty="0">
                <a:solidFill>
                  <a:schemeClr val="bg1"/>
                </a:solidFill>
              </a:rPr>
              <a:t>niñas, adolescentes y adultos estudiantes,  de recibir información fundamentada en evidencia científica con el fin de que, progresivamente, vayan desarrollando las competencias que facilitan la toma de decisiones autónomas frente al ejercicio de la sexualidad y la realización de proyectos de vida.  </a:t>
            </a:r>
          </a:p>
          <a:p>
            <a:pPr marL="0" indent="0">
              <a:buNone/>
            </a:pPr>
            <a:r>
              <a:rPr lang="es-CO" b="1" dirty="0">
                <a:solidFill>
                  <a:schemeClr val="bg1"/>
                </a:solidFill>
              </a:rPr>
              <a:t>e. Articulará  el diseño, implementación, seguimiento y evaluación del proyecto transversal “La Cátedra </a:t>
            </a:r>
            <a:r>
              <a:rPr lang="es-CO" b="1" dirty="0" smtClean="0">
                <a:solidFill>
                  <a:schemeClr val="bg1"/>
                </a:solidFill>
              </a:rPr>
              <a:t>de la Paz”,  </a:t>
            </a:r>
            <a:r>
              <a:rPr lang="es-CO" b="1" dirty="0">
                <a:solidFill>
                  <a:schemeClr val="bg1"/>
                </a:solidFill>
              </a:rPr>
              <a:t>para el desarrollo de competencias ciudadanas orientados a fortalecer un clima escolar y de aula positivos que aborden como mínimo temáticas relacionadas con la clarificación de normas, la definición de estrategias para la toma de decisiones, la concertación y la negociación de intereses y objetivos, el ejercicio de habilidades comunicativas, emocionales y cognitivas a favor de la convivencia escolar, entre otros</a:t>
            </a:r>
          </a:p>
        </p:txBody>
      </p:sp>
      <p:pic>
        <p:nvPicPr>
          <p:cNvPr id="2" name="Marcador de contenido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45488" y="1652318"/>
            <a:ext cx="3149445" cy="31809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392673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1141410" y="1120462"/>
            <a:ext cx="4878389" cy="4670738"/>
          </a:xfrm>
        </p:spPr>
        <p:txBody>
          <a:bodyPr>
            <a:normAutofit fontScale="77500" lnSpcReduction="20000"/>
          </a:bodyPr>
          <a:lstStyle/>
          <a:p>
            <a:pPr marL="0" indent="0">
              <a:buNone/>
            </a:pPr>
            <a:r>
              <a:rPr lang="es-CO" b="1" dirty="0">
                <a:solidFill>
                  <a:schemeClr val="bg1"/>
                </a:solidFill>
              </a:rPr>
              <a:t>f. Generará mecanismos y herramientas para que el desarrollo de competencias ciudadanas y la formación para el ejercicio de los derechos humanos, sexuales y reproductivos se lleve a cabo de manera transversal en todas las áreas obligatorias y fundamentales del conocimiento y de la formación establecidas en el proyecto educativo institucional.  </a:t>
            </a:r>
          </a:p>
          <a:p>
            <a:pPr marL="0" indent="0">
              <a:buNone/>
            </a:pPr>
            <a:r>
              <a:rPr lang="es-CO" b="1" dirty="0" smtClean="0">
                <a:solidFill>
                  <a:schemeClr val="bg1"/>
                </a:solidFill>
              </a:rPr>
              <a:t>Parágrafo</a:t>
            </a:r>
            <a:r>
              <a:rPr lang="es-CO" b="1" dirty="0">
                <a:solidFill>
                  <a:schemeClr val="bg1"/>
                </a:solidFill>
              </a:rPr>
              <a:t> la IED San José de Sitionuevo</a:t>
            </a:r>
            <a:r>
              <a:rPr lang="es-CO" b="1" dirty="0" smtClean="0">
                <a:solidFill>
                  <a:schemeClr val="bg1"/>
                </a:solidFill>
              </a:rPr>
              <a:t>.  </a:t>
            </a:r>
            <a:r>
              <a:rPr lang="es-CO" b="1" dirty="0">
                <a:solidFill>
                  <a:schemeClr val="bg1"/>
                </a:solidFill>
              </a:rPr>
              <a:t>Implementa los proyectos pedagógicos conforme a los parámetros dispuestos en el artículo 20 de la Ley 1620 de 2013, dentro del marco de lo establecido en los artículos 14, 77,78 Y 79 de la Ley 115 de 1994</a:t>
            </a:r>
          </a:p>
        </p:txBody>
      </p:sp>
      <p:pic>
        <p:nvPicPr>
          <p:cNvPr id="6" name="Marcador de contenido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28769" y="1557157"/>
            <a:ext cx="3276473" cy="35417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73114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283335"/>
            <a:ext cx="9905998" cy="837127"/>
          </a:xfrm>
        </p:spPr>
        <p:txBody>
          <a:bodyPr>
            <a:normAutofit fontScale="90000"/>
          </a:bodyPr>
          <a:lstStyle/>
          <a:p>
            <a:pPr algn="ctr"/>
            <a:r>
              <a:rPr lang="es-CO" sz="2800" b="1" dirty="0" smtClean="0">
                <a:solidFill>
                  <a:schemeClr val="bg1"/>
                </a:solidFill>
              </a:rPr>
              <a:t/>
            </a:r>
            <a:br>
              <a:rPr lang="es-CO" sz="2800" b="1" dirty="0" smtClean="0">
                <a:solidFill>
                  <a:schemeClr val="bg1"/>
                </a:solidFill>
              </a:rPr>
            </a:br>
            <a:r>
              <a:rPr lang="es-CO" sz="2800" b="1" dirty="0" smtClean="0">
                <a:solidFill>
                  <a:schemeClr val="bg1"/>
                </a:solidFill>
              </a:rPr>
              <a:t>Artículo </a:t>
            </a:r>
            <a:r>
              <a:rPr lang="es-CO" sz="2800" b="1" dirty="0">
                <a:solidFill>
                  <a:schemeClr val="bg1"/>
                </a:solidFill>
              </a:rPr>
              <a:t>28. Acciones  de prevención </a:t>
            </a:r>
            <a:r>
              <a:rPr lang="es-CO" dirty="0"/>
              <a:t/>
            </a:r>
            <a:br>
              <a:rPr lang="es-CO" dirty="0"/>
            </a:br>
            <a:endParaRPr lang="es-CO" dirty="0"/>
          </a:p>
        </p:txBody>
      </p:sp>
      <p:sp>
        <p:nvSpPr>
          <p:cNvPr id="3" name="Marcador de contenido 2"/>
          <p:cNvSpPr>
            <a:spLocks noGrp="1"/>
          </p:cNvSpPr>
          <p:nvPr>
            <p:ph sz="half" idx="1"/>
          </p:nvPr>
        </p:nvSpPr>
        <p:spPr>
          <a:xfrm>
            <a:off x="669702" y="1249251"/>
            <a:ext cx="6053070" cy="4541949"/>
          </a:xfrm>
        </p:spPr>
        <p:txBody>
          <a:bodyPr>
            <a:normAutofit fontScale="70000" lnSpcReduction="20000"/>
          </a:bodyPr>
          <a:lstStyle/>
          <a:p>
            <a:pPr marL="0" indent="0">
              <a:buNone/>
            </a:pPr>
            <a:r>
              <a:rPr lang="es-CO" b="1" dirty="0" smtClean="0">
                <a:solidFill>
                  <a:schemeClr val="bg1"/>
                </a:solidFill>
              </a:rPr>
              <a:t>Se </a:t>
            </a:r>
            <a:r>
              <a:rPr lang="es-CO" b="1" dirty="0">
                <a:solidFill>
                  <a:schemeClr val="bg1"/>
                </a:solidFill>
              </a:rPr>
              <a:t>consideran acciones de prevención las que buscan intervenir oportunamente en los comportamientos que podrían afectar la realización efectiva de los derechos humanos, sexuales y reproductivos con el fin de evitar que se constituyan en patrones de interacción que alteren la convivencia de tos miembros de la comunidad educativa. </a:t>
            </a:r>
          </a:p>
          <a:p>
            <a:pPr marL="0" indent="0">
              <a:buNone/>
            </a:pPr>
            <a:r>
              <a:rPr lang="es-CO" b="1" dirty="0">
                <a:solidFill>
                  <a:schemeClr val="bg1"/>
                </a:solidFill>
              </a:rPr>
              <a:t>Hacen parte de las acciones de prevención:  </a:t>
            </a:r>
          </a:p>
          <a:p>
            <a:pPr marL="0" indent="0">
              <a:buNone/>
            </a:pPr>
            <a:r>
              <a:rPr lang="es-CO" b="1" dirty="0" smtClean="0">
                <a:solidFill>
                  <a:schemeClr val="bg1"/>
                </a:solidFill>
              </a:rPr>
              <a:t>1. La identificación de los riesgos de ocurrencia de las situaciones más comunes que afectan la convivencia escolar y el ejercicio de los derechos humanos, sexuales y reproductivos, a partir de las particularidades del clima escolar y del análisis de las características familiares, sociales, políticas, económicas y culturales externas, que inciden en las relaciones interpersonales de la comunidad educativa de </a:t>
            </a:r>
            <a:r>
              <a:rPr lang="es-CO" b="1" dirty="0">
                <a:solidFill>
                  <a:schemeClr val="bg1"/>
                </a:solidFill>
              </a:rPr>
              <a:t>la IED San José de </a:t>
            </a:r>
            <a:r>
              <a:rPr lang="es-CO" b="1" dirty="0" smtClean="0">
                <a:solidFill>
                  <a:schemeClr val="bg1"/>
                </a:solidFill>
              </a:rPr>
              <a:t>Sitionuevo., de acuerdo con lo establecido en el numeral 5 del artículo 17 de la Ley 1620 de 2013</a:t>
            </a:r>
            <a:endParaRPr lang="es-CO" b="1" dirty="0">
              <a:solidFill>
                <a:schemeClr val="bg1"/>
              </a:solidFill>
            </a:endParaRP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72264" y="2091475"/>
            <a:ext cx="281940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792655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1141410" y="1017431"/>
            <a:ext cx="6135153" cy="4773769"/>
          </a:xfrm>
        </p:spPr>
        <p:txBody>
          <a:bodyPr>
            <a:normAutofit fontScale="62500" lnSpcReduction="20000"/>
          </a:bodyPr>
          <a:lstStyle/>
          <a:p>
            <a:pPr marL="0" indent="0">
              <a:buNone/>
            </a:pPr>
            <a:r>
              <a:rPr lang="es-CO" b="1" dirty="0">
                <a:solidFill>
                  <a:schemeClr val="bg1"/>
                </a:solidFill>
              </a:rPr>
              <a:t>2. Diseño e implementación de acciones pedagógicas que </a:t>
            </a:r>
            <a:r>
              <a:rPr lang="es-CO" b="1" dirty="0" smtClean="0">
                <a:solidFill>
                  <a:schemeClr val="bg1"/>
                </a:solidFill>
              </a:rPr>
              <a:t>contribuirán a la prevención y mitigación de las situaciones que afectan la convivencia escolar y el ejercicio de los derechos humanos, sexuales y reproductivos; identificadas a partir de las particularidades mencionadas en el numeral  1 de este artículo.  </a:t>
            </a:r>
          </a:p>
          <a:p>
            <a:pPr marL="0" indent="0">
              <a:buNone/>
            </a:pPr>
            <a:r>
              <a:rPr lang="es-CO" b="1" dirty="0" smtClean="0">
                <a:solidFill>
                  <a:schemeClr val="bg1"/>
                </a:solidFill>
              </a:rPr>
              <a:t>3</a:t>
            </a:r>
            <a:r>
              <a:rPr lang="es-CO" b="1" dirty="0">
                <a:solidFill>
                  <a:schemeClr val="bg1"/>
                </a:solidFill>
              </a:rPr>
              <a:t>. El diseño e implementación de protocolos para la atención oportuna e integral de las situaciones más comunes que afectan la convivencia escolar y el ejercicio de los derechos humanos, sexuales y reproductivos.  </a:t>
            </a:r>
          </a:p>
          <a:p>
            <a:pPr marL="0" indent="0">
              <a:buNone/>
            </a:pPr>
            <a:r>
              <a:rPr lang="es-CO" b="1" dirty="0">
                <a:solidFill>
                  <a:schemeClr val="bg1"/>
                </a:solidFill>
              </a:rPr>
              <a:t>Parágrafo. Para disminuir los riesgos de ocurrencia de situaciones que afectan la convivencia escolar, el Comité Escolar de Convivencia </a:t>
            </a:r>
            <a:r>
              <a:rPr lang="es-CO" b="1" dirty="0" smtClean="0">
                <a:solidFill>
                  <a:schemeClr val="bg1"/>
                </a:solidFill>
              </a:rPr>
              <a:t>Sanjoseista, </a:t>
            </a:r>
            <a:r>
              <a:rPr lang="es-CO" b="1" dirty="0">
                <a:solidFill>
                  <a:schemeClr val="bg1"/>
                </a:solidFill>
              </a:rPr>
              <a:t>en el ámbito de sus competencias y a partir de la información generada por el Sistema Unificado de Convivencia Escolar y otras fuentes de información, armonizará y articulará las políticas, estrategias y métodos; y garantizará su implementación, operación y desarrollo dentro del marco de la Constitución y la ley. Lo anterior, conlleva la revisión de las políticas; la actualización y ajuste permanente del Manual de Convivencia, de los programas educativos institucionales y de los protocolos de la Ruta de Atención Integral, por parte de las entidades que conforman el Sistema Nacional de Convivencia Escolar. </a:t>
            </a:r>
          </a:p>
        </p:txBody>
      </p:sp>
      <p:pic>
        <p:nvPicPr>
          <p:cNvPr id="2" name="Marcador de contenido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236631" y="2052207"/>
            <a:ext cx="2847975"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671653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540914"/>
            <a:ext cx="9905998" cy="708338"/>
          </a:xfrm>
        </p:spPr>
        <p:txBody>
          <a:bodyPr/>
          <a:lstStyle/>
          <a:p>
            <a:pPr algn="ctr"/>
            <a:r>
              <a:rPr lang="es-CO" sz="2800" dirty="0">
                <a:solidFill>
                  <a:schemeClr val="bg1"/>
                </a:solidFill>
              </a:rPr>
              <a:t>Artículo 29. Acciones de atención</a:t>
            </a:r>
            <a:r>
              <a:rPr lang="es-CO" dirty="0"/>
              <a:t>.</a:t>
            </a:r>
          </a:p>
        </p:txBody>
      </p:sp>
      <p:sp>
        <p:nvSpPr>
          <p:cNvPr id="3" name="Marcador de contenido 2"/>
          <p:cNvSpPr>
            <a:spLocks noGrp="1"/>
          </p:cNvSpPr>
          <p:nvPr>
            <p:ph sz="half" idx="1"/>
          </p:nvPr>
        </p:nvSpPr>
        <p:spPr>
          <a:xfrm>
            <a:off x="1141410" y="1661375"/>
            <a:ext cx="5504089" cy="4129825"/>
          </a:xfrm>
        </p:spPr>
        <p:txBody>
          <a:bodyPr>
            <a:normAutofit fontScale="85000" lnSpcReduction="20000"/>
          </a:bodyPr>
          <a:lstStyle/>
          <a:p>
            <a:pPr marL="0" indent="0">
              <a:buNone/>
            </a:pPr>
            <a:r>
              <a:rPr lang="es-CO" b="1" dirty="0" smtClean="0">
                <a:solidFill>
                  <a:schemeClr val="bg1"/>
                </a:solidFill>
              </a:rPr>
              <a:t>Se </a:t>
            </a:r>
            <a:r>
              <a:rPr lang="es-CO" b="1" dirty="0">
                <a:solidFill>
                  <a:schemeClr val="bg1"/>
                </a:solidFill>
              </a:rPr>
              <a:t>consideran acciones de atención aquellas que permitan asistir a los miembros de la comunidad educativa frente a las situaciones que afectan la convivencia escolar y el ejercicio de los derechos humanos, sexuales y reproductivos, mediante la implementación y aplicación de los protocolos internos de los establecimientos educativos y la activación cuando fuere necesario, de los protocolos de atención que para el efecto se tengan implementados por parte de los demás actores que integran el Sistema Nacional de Convivencia Escolar en el ámbito de su competencia</a:t>
            </a: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01111" y="2168435"/>
            <a:ext cx="3641952" cy="21684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361068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334851"/>
            <a:ext cx="9905998" cy="1081825"/>
          </a:xfrm>
        </p:spPr>
        <p:txBody>
          <a:bodyPr>
            <a:normAutofit/>
          </a:bodyPr>
          <a:lstStyle/>
          <a:p>
            <a:pPr algn="ctr"/>
            <a:r>
              <a:rPr lang="es-CO" sz="2800" dirty="0">
                <a:solidFill>
                  <a:schemeClr val="bg1"/>
                </a:solidFill>
              </a:rPr>
              <a:t>Artículo 30. Definiciones. Para efectos del presente  Manual de Convivencia se entiende por:  </a:t>
            </a:r>
          </a:p>
        </p:txBody>
      </p:sp>
      <p:sp>
        <p:nvSpPr>
          <p:cNvPr id="3" name="Marcador de contenido 2"/>
          <p:cNvSpPr>
            <a:spLocks noGrp="1"/>
          </p:cNvSpPr>
          <p:nvPr>
            <p:ph sz="half" idx="1"/>
          </p:nvPr>
        </p:nvSpPr>
        <p:spPr>
          <a:xfrm>
            <a:off x="1141410" y="1687132"/>
            <a:ext cx="6263942" cy="4104068"/>
          </a:xfrm>
        </p:spPr>
        <p:txBody>
          <a:bodyPr>
            <a:normAutofit fontScale="62500" lnSpcReduction="20000"/>
          </a:bodyPr>
          <a:lstStyle/>
          <a:p>
            <a:pPr marL="0" indent="0">
              <a:buNone/>
            </a:pPr>
            <a:r>
              <a:rPr lang="es-CO" b="1" dirty="0" smtClean="0">
                <a:solidFill>
                  <a:schemeClr val="bg1"/>
                </a:solidFill>
              </a:rPr>
              <a:t>1</a:t>
            </a:r>
            <a:r>
              <a:rPr lang="es-CO" b="1" dirty="0">
                <a:solidFill>
                  <a:schemeClr val="bg1"/>
                </a:solidFill>
              </a:rPr>
              <a:t>. Competencias ciudadanas: Es una de las competencias básicas que se define como el conjunto de conocimientos y de habilidades cognitivas, emocionales y comunicativas que, articulados entre sí, hacen posible que el ciudadano actúe de manera constructiva en una sociedad democrática</a:t>
            </a:r>
            <a:r>
              <a:rPr lang="es-CO" b="1" dirty="0" smtClean="0">
                <a:solidFill>
                  <a:schemeClr val="bg1"/>
                </a:solidFill>
              </a:rPr>
              <a:t>. </a:t>
            </a:r>
          </a:p>
          <a:p>
            <a:pPr marL="0" indent="0">
              <a:buNone/>
            </a:pPr>
            <a:r>
              <a:rPr lang="es-CO" b="1" dirty="0">
                <a:solidFill>
                  <a:schemeClr val="bg1"/>
                </a:solidFill>
              </a:rPr>
              <a:t>2. Educación para el ejercicio de los derechos humanos, sexuales y reproductivos: Es aquella orientada a formar personas capaces de reconocerse como sujetos activos titulares de derechos humanos, sexuales y reproductivos con la cual desarrollarán competencias para relacionarse consigo mismo y con los demás, con criterios de respeto por sí mismo, por el otro y por el entorno, con el fin de poder alcanzar un estado de bienestar físico, mental y social que les posibilite tomar decisiones asertivas, informadas y autónomas para ejercer una sexualidad libre, satisfactoria, responsable y sana en torno a la construcción de su proyecto de vida y a la transformación de las dinámicas sociales, hacia el establecimiento de relaciones más justas, democráticas y responsables. </a:t>
            </a: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189911" y="2453291"/>
            <a:ext cx="2857500" cy="2571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83528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60611" y="812899"/>
            <a:ext cx="10475259" cy="5355312"/>
          </a:xfrm>
          <a:prstGeom prst="rect">
            <a:avLst/>
          </a:prstGeom>
        </p:spPr>
        <p:txBody>
          <a:bodyPr wrap="square">
            <a:spAutoFit/>
          </a:bodyPr>
          <a:lstStyle/>
          <a:p>
            <a:r>
              <a:rPr lang="es-CO" dirty="0">
                <a:solidFill>
                  <a:schemeClr val="bg1"/>
                </a:solidFill>
                <a:latin typeface="Calibri" panose="020F0502020204030204" pitchFamily="34" charset="0"/>
              </a:rPr>
              <a:t>LEY 1437 de 2011 Por la cual se expide el Código de Procedimiento Administrativo y de lo Contencioso Administrativo </a:t>
            </a:r>
          </a:p>
          <a:p>
            <a:r>
              <a:rPr lang="es-CO" dirty="0">
                <a:solidFill>
                  <a:schemeClr val="bg1"/>
                </a:solidFill>
                <a:latin typeface="Calibri" panose="020F0502020204030204" pitchFamily="34" charset="0"/>
              </a:rPr>
              <a:t>LEY 16 de 1972 Convención Americana sobre Derechos Humanos. </a:t>
            </a:r>
          </a:p>
          <a:p>
            <a:r>
              <a:rPr lang="es-CO" dirty="0">
                <a:solidFill>
                  <a:schemeClr val="bg1"/>
                </a:solidFill>
                <a:latin typeface="Calibri" panose="020F0502020204030204" pitchFamily="34" charset="0"/>
              </a:rPr>
              <a:t>LEY 12 de 1991 Convención sobre los derechos del niño. </a:t>
            </a:r>
          </a:p>
          <a:p>
            <a:r>
              <a:rPr lang="es-CO" dirty="0">
                <a:solidFill>
                  <a:schemeClr val="bg1"/>
                </a:solidFill>
                <a:latin typeface="Calibri" panose="020F0502020204030204" pitchFamily="34" charset="0"/>
              </a:rPr>
              <a:t>LEY 1622 de abril 29 de 2013 estatuto de ciudadanía juvenil. </a:t>
            </a:r>
          </a:p>
          <a:p>
            <a:r>
              <a:rPr lang="es-CO" dirty="0">
                <a:solidFill>
                  <a:schemeClr val="bg1"/>
                </a:solidFill>
                <a:latin typeface="Calibri" panose="020F0502020204030204" pitchFamily="34" charset="0"/>
              </a:rPr>
              <a:t>LEY 599 de 2000 por la cual se expide el Código Penal. </a:t>
            </a:r>
          </a:p>
          <a:p>
            <a:r>
              <a:rPr lang="es-CO" dirty="0">
                <a:solidFill>
                  <a:schemeClr val="bg1"/>
                </a:solidFill>
                <a:latin typeface="Calibri" panose="020F0502020204030204" pitchFamily="34" charset="0"/>
              </a:rPr>
              <a:t>LEY 734 de 2002 Por la cual se expide el Código Disciplinario Único. </a:t>
            </a:r>
          </a:p>
          <a:p>
            <a:r>
              <a:rPr lang="es-CO" dirty="0">
                <a:solidFill>
                  <a:schemeClr val="bg1"/>
                </a:solidFill>
                <a:latin typeface="Calibri" panose="020F0502020204030204" pitchFamily="34" charset="0"/>
              </a:rPr>
              <a:t>LEY1098 de 2006 Por la cual se expide el Código De Infancia y adolescencia. Haciendo especial énfasis al cumplimiento de los artículos 7, 15, 18, 19, 26, 28, 31, 32, 39, 41, 42, 43, 44, 45 ya que, buscan la protección integral de los niños, niñas y adolescentes, los declara como sujetos de derechos e individuos de deberes y obligaciones cívicas y sociales que correspondan a un individuo y su desarrollo. </a:t>
            </a:r>
          </a:p>
          <a:p>
            <a:r>
              <a:rPr lang="es-CO" dirty="0">
                <a:solidFill>
                  <a:schemeClr val="bg1"/>
                </a:solidFill>
              </a:rPr>
              <a:t>El artículo 20 numeral 4 de la ley 1098 dice; Derechos de protección. Los niños, las niñas y adolescentes serán protegidos contra la violación, la inducción el estímulo y el constreñimiento a la prostitución, la explotación sexual, la pornografía y cualquier otra conducta que atente contra la libertad, integridad y formación sexual de la persona menor de edad. El artículo 44 numeral 4 de la misma Ley consagra que en la institución educativa se debe; Garantizar a los niños, niñas y adolescentes el pleno respeto a su dignidad, vida, integridad física y moral  dentro de la convivencia escolar; por esta razón se aclaran todas las normas y se dan especificaciones claras sobre el correcto uso del uniforme escolar </a:t>
            </a:r>
            <a:endParaRPr lang="es-CO" dirty="0">
              <a:solidFill>
                <a:schemeClr val="bg1"/>
              </a:solidFill>
              <a:latin typeface="Calibri" panose="020F0502020204030204" pitchFamily="34" charset="0"/>
            </a:endParaRPr>
          </a:p>
          <a:p>
            <a:endParaRPr lang="es-CO" dirty="0"/>
          </a:p>
        </p:txBody>
      </p:sp>
    </p:spTree>
    <p:extLst>
      <p:ext uri="{BB962C8B-B14F-4D97-AF65-F5344CB8AC3E}">
        <p14:creationId xmlns:p14="http://schemas.microsoft.com/office/powerpoint/2010/main" val="8582237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1141410" y="875763"/>
            <a:ext cx="4878389" cy="4915437"/>
          </a:xfrm>
        </p:spPr>
        <p:txBody>
          <a:bodyPr>
            <a:normAutofit fontScale="85000" lnSpcReduction="10000"/>
          </a:bodyPr>
          <a:lstStyle/>
          <a:p>
            <a:pPr marL="0" indent="0">
              <a:buNone/>
            </a:pPr>
            <a:r>
              <a:rPr lang="es-CO" b="1" dirty="0">
                <a:solidFill>
                  <a:schemeClr val="bg1"/>
                </a:solidFill>
              </a:rPr>
              <a:t>3. Conflictos. Son situaciones que se caracterizan porque hay una incompatibilidad real o percibida entre una o varias personas frente a sus intereses.  </a:t>
            </a:r>
          </a:p>
          <a:p>
            <a:pPr marL="0" indent="0">
              <a:buNone/>
            </a:pPr>
            <a:r>
              <a:rPr lang="es-CO" b="1" dirty="0">
                <a:solidFill>
                  <a:schemeClr val="bg1"/>
                </a:solidFill>
              </a:rPr>
              <a:t>4.  Conflictos manejados inadecuadamente. Son situaciones en las que los conflictos no son resueltos de manera constructiva y dan lugar a hechos que afectan la convivencia escolar, como altercados, enfrentamientos o riñas entre dos o más miembros de la comunidad educativa de los cuales por lo menos uno es estudiante y siempre y cuando no exista una afectación al cuerpo o a la salud de cualquiera de los involucrados</a:t>
            </a:r>
          </a:p>
        </p:txBody>
      </p:sp>
      <p:pic>
        <p:nvPicPr>
          <p:cNvPr id="2" name="Marcador de contenido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38071" y="1719791"/>
            <a:ext cx="3577975" cy="26804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817161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1141410" y="785611"/>
            <a:ext cx="5838939" cy="5005589"/>
          </a:xfrm>
        </p:spPr>
        <p:txBody>
          <a:bodyPr>
            <a:normAutofit fontScale="70000" lnSpcReduction="20000"/>
          </a:bodyPr>
          <a:lstStyle/>
          <a:p>
            <a:pPr marL="0" indent="0">
              <a:buNone/>
            </a:pPr>
            <a:r>
              <a:rPr lang="es-CO" b="1" dirty="0">
                <a:solidFill>
                  <a:schemeClr val="bg1"/>
                </a:solidFill>
              </a:rPr>
              <a:t>5.  Agresión escolar. Es toda acción realizada por uno o varios integrantes de la comunidad educativa que busca afectar negativamente a otros miembros de la comunidad educativa, de los cuales por lo menos uno es estudiante. La agresión escolar puede ser física, verbal, gestual, relacional y electrónica.  </a:t>
            </a:r>
          </a:p>
          <a:p>
            <a:pPr marL="0" indent="0">
              <a:buNone/>
            </a:pPr>
            <a:r>
              <a:rPr lang="es-CO" b="1" dirty="0">
                <a:solidFill>
                  <a:schemeClr val="bg1"/>
                </a:solidFill>
              </a:rPr>
              <a:t>a.  Agresión física. Es toda acción que tenga como finalidad causar daño al cuerpo o a la salud de otra persona. Incluye puñetazos, patadas, empujones, cachetadas, mordiscos, rasguños, pellizcos, jalón de pelo, entre otras.  </a:t>
            </a:r>
          </a:p>
          <a:p>
            <a:pPr marL="0" indent="0">
              <a:buNone/>
            </a:pPr>
            <a:r>
              <a:rPr lang="es-CO" b="1" dirty="0">
                <a:solidFill>
                  <a:schemeClr val="bg1"/>
                </a:solidFill>
              </a:rPr>
              <a:t>b.  Agresión verbal. Es toda acción que busque con las palabras degradar, humillar, atemorizar, descalificar a otros. Incluye insultos, apodos ofensivos, burlas y amenazas.  </a:t>
            </a:r>
          </a:p>
          <a:p>
            <a:pPr marL="0" indent="0">
              <a:buNone/>
            </a:pPr>
            <a:r>
              <a:rPr lang="es-CO" b="1" dirty="0">
                <a:solidFill>
                  <a:schemeClr val="bg1"/>
                </a:solidFill>
              </a:rPr>
              <a:t>c.  Agresión gestual. Es toda acción que busque con los gestos degradar, humillar, atemorizar o descalificar a otros.</a:t>
            </a:r>
          </a:p>
        </p:txBody>
      </p:sp>
      <p:pic>
        <p:nvPicPr>
          <p:cNvPr id="2" name="Marcador de contenido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46021" y="1840160"/>
            <a:ext cx="4602876" cy="2446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040627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1141410" y="759854"/>
            <a:ext cx="5607120" cy="5031346"/>
          </a:xfrm>
        </p:spPr>
        <p:txBody>
          <a:bodyPr>
            <a:normAutofit fontScale="85000" lnSpcReduction="20000"/>
          </a:bodyPr>
          <a:lstStyle/>
          <a:p>
            <a:pPr marL="0" indent="0">
              <a:buNone/>
            </a:pPr>
            <a:r>
              <a:rPr lang="es-CO" b="1" dirty="0">
                <a:solidFill>
                  <a:schemeClr val="bg1"/>
                </a:solidFill>
              </a:rPr>
              <a:t>d.  Agresión relacional. Es toda acción que busque afectar negativamente las relaciones que otros tienen. Incluye excluir de grupos, aislar deliberadamente y difundir rumores o secretos buscando afectar negativamente el estatus o imagen que tiene la persona frente a otros.  </a:t>
            </a:r>
          </a:p>
          <a:p>
            <a:pPr marL="0" indent="0">
              <a:buNone/>
            </a:pPr>
            <a:r>
              <a:rPr lang="es-CO" b="1" dirty="0">
                <a:solidFill>
                  <a:schemeClr val="bg1"/>
                </a:solidFill>
              </a:rPr>
              <a:t>e.  Agresión electrónica. Es toda </a:t>
            </a:r>
            <a:r>
              <a:rPr lang="es-CO" b="1" dirty="0" smtClean="0">
                <a:solidFill>
                  <a:schemeClr val="bg1"/>
                </a:solidFill>
              </a:rPr>
              <a:t>acción </a:t>
            </a:r>
            <a:r>
              <a:rPr lang="es-CO" b="1" dirty="0">
                <a:solidFill>
                  <a:schemeClr val="bg1"/>
                </a:solidFill>
              </a:rPr>
              <a:t>que busque afectar negativamente a otros a través de medios electrónicos. Incluye la divulgación de fotos o videos íntimos o humillantes en Internet, realizar comentarios insultantes u ofensivos sobre otros a través de redes sociales y enviar correos electrónicos o mensajes de texto insultantes u ofensivos, tanto de manera anónima como cuando se revela la identidad de quien los envía. </a:t>
            </a:r>
          </a:p>
        </p:txBody>
      </p:sp>
      <p:pic>
        <p:nvPicPr>
          <p:cNvPr id="2" name="Marcador de contenido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28573" y="1922977"/>
            <a:ext cx="2857500" cy="2705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025909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353568"/>
            <a:ext cx="9905998" cy="890016"/>
          </a:xfrm>
        </p:spPr>
        <p:txBody>
          <a:bodyPr>
            <a:normAutofit/>
          </a:bodyPr>
          <a:lstStyle/>
          <a:p>
            <a:pPr algn="ctr"/>
            <a:r>
              <a:rPr lang="es-CO" sz="2800" dirty="0">
                <a:solidFill>
                  <a:schemeClr val="bg1"/>
                </a:solidFill>
              </a:rPr>
              <a:t>6.  Acoso escolar (</a:t>
            </a:r>
            <a:r>
              <a:rPr lang="es-CO" sz="2800" dirty="0" err="1">
                <a:solidFill>
                  <a:schemeClr val="bg1"/>
                </a:solidFill>
              </a:rPr>
              <a:t>bullying</a:t>
            </a:r>
            <a:r>
              <a:rPr lang="es-CO" sz="2800" dirty="0">
                <a:solidFill>
                  <a:schemeClr val="bg1"/>
                </a:solidFill>
              </a:rPr>
              <a:t>).</a:t>
            </a:r>
          </a:p>
        </p:txBody>
      </p:sp>
      <p:sp>
        <p:nvSpPr>
          <p:cNvPr id="3" name="Marcador de contenido 2"/>
          <p:cNvSpPr>
            <a:spLocks noGrp="1"/>
          </p:cNvSpPr>
          <p:nvPr>
            <p:ph sz="half" idx="1"/>
          </p:nvPr>
        </p:nvSpPr>
        <p:spPr>
          <a:xfrm>
            <a:off x="1141410" y="1243584"/>
            <a:ext cx="4878389" cy="4547616"/>
          </a:xfrm>
        </p:spPr>
        <p:txBody>
          <a:bodyPr>
            <a:normAutofit fontScale="70000" lnSpcReduction="20000"/>
          </a:bodyPr>
          <a:lstStyle/>
          <a:p>
            <a:pPr marL="0" indent="0">
              <a:buNone/>
            </a:pPr>
            <a:r>
              <a:rPr lang="es-CO" b="1" dirty="0" smtClean="0">
                <a:solidFill>
                  <a:schemeClr val="bg1"/>
                </a:solidFill>
              </a:rPr>
              <a:t>De </a:t>
            </a:r>
            <a:r>
              <a:rPr lang="es-CO" b="1" dirty="0">
                <a:solidFill>
                  <a:schemeClr val="bg1"/>
                </a:solidFill>
              </a:rPr>
              <a:t>acuerdo con el artículo 2 de la Ley 1620 de 2013, es toda conducta negativa, intencional metódica y sistemática de agresión, intimidación, humillación, ridiculización, difamación, coacción, aislamiento deliberado, amenaza o incitación a la violencia o cualquier forma de maltrato psicológico, verbal, físico o por medios electrónicos contra un niño, niña o adolescente por parte de un estudiante o varios de sus pares con quienes mantiene una relación de poder asimétrica, que se presenta de forma reiterada o a lo largo de un tiempo determinado. También puede ocurrir por parte de docentes contra estudiantes, o por parte de estudiantes contra docentes, ante la indiferencia o complicidad de su </a:t>
            </a:r>
            <a:r>
              <a:rPr lang="es-CO" b="1" dirty="0" smtClean="0">
                <a:solidFill>
                  <a:schemeClr val="bg1"/>
                </a:solidFill>
              </a:rPr>
              <a:t>entorno</a:t>
            </a:r>
            <a:r>
              <a:rPr lang="es-CO" b="1" dirty="0">
                <a:solidFill>
                  <a:schemeClr val="bg1"/>
                </a:solidFill>
              </a:rPr>
              <a:t>. </a:t>
            </a: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03815" y="1750423"/>
            <a:ext cx="4655127" cy="2926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243525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1141410" y="829056"/>
            <a:ext cx="5722686" cy="4962144"/>
          </a:xfrm>
        </p:spPr>
        <p:txBody>
          <a:bodyPr>
            <a:normAutofit fontScale="77500" lnSpcReduction="20000"/>
          </a:bodyPr>
          <a:lstStyle/>
          <a:p>
            <a:pPr marL="0" indent="0">
              <a:buNone/>
            </a:pPr>
            <a:r>
              <a:rPr lang="es-CO" b="1" dirty="0" smtClean="0">
                <a:solidFill>
                  <a:schemeClr val="bg1"/>
                </a:solidFill>
              </a:rPr>
              <a:t>7.  </a:t>
            </a:r>
            <a:r>
              <a:rPr lang="es-CO" b="1" dirty="0" err="1" smtClean="0">
                <a:solidFill>
                  <a:schemeClr val="bg1"/>
                </a:solidFill>
              </a:rPr>
              <a:t>Ciberacoso</a:t>
            </a:r>
            <a:r>
              <a:rPr lang="es-CO" b="1" dirty="0" smtClean="0">
                <a:solidFill>
                  <a:schemeClr val="bg1"/>
                </a:solidFill>
              </a:rPr>
              <a:t> </a:t>
            </a:r>
            <a:r>
              <a:rPr lang="es-CO" b="1" dirty="0">
                <a:solidFill>
                  <a:schemeClr val="bg1"/>
                </a:solidFill>
              </a:rPr>
              <a:t>escolar (</a:t>
            </a:r>
            <a:r>
              <a:rPr lang="es-CO" b="1" dirty="0" err="1">
                <a:solidFill>
                  <a:schemeClr val="bg1"/>
                </a:solidFill>
              </a:rPr>
              <a:t>ciberbullying</a:t>
            </a:r>
            <a:r>
              <a:rPr lang="es-CO" b="1" dirty="0" smtClean="0">
                <a:solidFill>
                  <a:schemeClr val="bg1"/>
                </a:solidFill>
              </a:rPr>
              <a:t>).</a:t>
            </a:r>
          </a:p>
          <a:p>
            <a:pPr marL="0" indent="0">
              <a:buNone/>
            </a:pPr>
            <a:r>
              <a:rPr lang="es-CO" b="1" dirty="0" smtClean="0">
                <a:solidFill>
                  <a:schemeClr val="bg1"/>
                </a:solidFill>
              </a:rPr>
              <a:t>De </a:t>
            </a:r>
            <a:r>
              <a:rPr lang="es-CO" b="1" dirty="0">
                <a:solidFill>
                  <a:schemeClr val="bg1"/>
                </a:solidFill>
              </a:rPr>
              <a:t>acuerdo con el artículo 2 de la Ley 1620 de 2013, es toda forma de intimidación con uso deliberado de tecnologías de información (Internet, redes sociales virtuales, telefonía móvil y video juegos online) para ejercer maltrato psicológico y continuado.  </a:t>
            </a:r>
          </a:p>
          <a:p>
            <a:pPr marL="0" indent="0">
              <a:buNone/>
            </a:pPr>
            <a:r>
              <a:rPr lang="es-CO" b="1" dirty="0">
                <a:solidFill>
                  <a:schemeClr val="bg1"/>
                </a:solidFill>
              </a:rPr>
              <a:t>8.  Violencia sexual. De acuerdo con lo establecido en el artículo 2 de la Ley 1146 de 2007, "se entiende por violencia sexual contra niños, niñas y adolescentes todo acto o comportamiento de tipo sexual ejercido sobre un niño, niña o adolescente, utilizando la fuerza o cualquier forma de coerción física, psicológica o emocional, aprovechando las condiciones de indefensión, de desigualdad y las relaciones de poder existentes entre víctima y agresor". </a:t>
            </a:r>
          </a:p>
        </p:txBody>
      </p:sp>
      <p:pic>
        <p:nvPicPr>
          <p:cNvPr id="2" name="Marcador de contenido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99461" y="1982340"/>
            <a:ext cx="4221978" cy="2655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332711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1141410" y="1109472"/>
            <a:ext cx="4878389" cy="4681728"/>
          </a:xfrm>
        </p:spPr>
        <p:txBody>
          <a:bodyPr>
            <a:normAutofit fontScale="85000" lnSpcReduction="10000"/>
          </a:bodyPr>
          <a:lstStyle/>
          <a:p>
            <a:pPr marL="0" indent="0">
              <a:buNone/>
            </a:pPr>
            <a:r>
              <a:rPr lang="es-CO" b="1" dirty="0">
                <a:solidFill>
                  <a:schemeClr val="bg1"/>
                </a:solidFill>
              </a:rPr>
              <a:t>9.  Vulneración de los derechos de los niños, niñas y adolescentes: Es toda situación de daño, lesión o perjuicio que impide el ejercicio pleno de los derechos de los niños, niñas y adolescentes.  </a:t>
            </a:r>
          </a:p>
          <a:p>
            <a:pPr marL="0" indent="0">
              <a:buNone/>
            </a:pPr>
            <a:r>
              <a:rPr lang="es-CO" b="1" dirty="0">
                <a:solidFill>
                  <a:schemeClr val="bg1"/>
                </a:solidFill>
              </a:rPr>
              <a:t>10.  Restablecimiento de los derechos de los niños, niñas y adolescentes: Es el conjunto de actuaciones administrativas y de otra naturaleza, que se desarrollan para la restauración de su dignidad e integridad como sujetos de derechos, y de su capacidad para disfrutar efectivamente de los derechos que le han sido vulnerados</a:t>
            </a:r>
          </a:p>
        </p:txBody>
      </p:sp>
      <p:pic>
        <p:nvPicPr>
          <p:cNvPr id="2" name="Marcador de contenido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52222" y="1655831"/>
            <a:ext cx="2009775" cy="2847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48491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341376"/>
            <a:ext cx="9905998" cy="963168"/>
          </a:xfrm>
        </p:spPr>
        <p:txBody>
          <a:bodyPr>
            <a:normAutofit/>
          </a:bodyPr>
          <a:lstStyle/>
          <a:p>
            <a:pPr algn="ctr"/>
            <a:r>
              <a:rPr lang="es-CO" sz="2800" dirty="0">
                <a:solidFill>
                  <a:schemeClr val="bg1"/>
                </a:solidFill>
              </a:rPr>
              <a:t>Artículo 31.  Clasificación de las situaciones que afectan la convivencia</a:t>
            </a:r>
          </a:p>
        </p:txBody>
      </p:sp>
      <p:sp>
        <p:nvSpPr>
          <p:cNvPr id="3" name="Marcador de contenido 2"/>
          <p:cNvSpPr>
            <a:spLocks noGrp="1"/>
          </p:cNvSpPr>
          <p:nvPr>
            <p:ph sz="half" idx="1"/>
          </p:nvPr>
        </p:nvSpPr>
        <p:spPr>
          <a:xfrm>
            <a:off x="731520" y="1304544"/>
            <a:ext cx="10777728" cy="5035296"/>
          </a:xfrm>
        </p:spPr>
        <p:txBody>
          <a:bodyPr>
            <a:normAutofit fontScale="47500" lnSpcReduction="20000"/>
          </a:bodyPr>
          <a:lstStyle/>
          <a:p>
            <a:pPr marL="0" indent="0">
              <a:buNone/>
            </a:pPr>
            <a:r>
              <a:rPr lang="es-CO" b="1" dirty="0" smtClean="0">
                <a:solidFill>
                  <a:schemeClr val="bg1"/>
                </a:solidFill>
              </a:rPr>
              <a:t>Las </a:t>
            </a:r>
            <a:r>
              <a:rPr lang="es-CO" b="1" dirty="0">
                <a:solidFill>
                  <a:schemeClr val="bg1"/>
                </a:solidFill>
              </a:rPr>
              <a:t>situaciones que afectan la convivencia escolar y el ejercicio de los derechos humanos, sexuales y reproductivos, se clasifican en tres tipos:  </a:t>
            </a:r>
          </a:p>
          <a:p>
            <a:pPr marL="0" indent="0">
              <a:buNone/>
            </a:pPr>
            <a:r>
              <a:rPr lang="es-CO" b="1" dirty="0">
                <a:solidFill>
                  <a:schemeClr val="bg1"/>
                </a:solidFill>
              </a:rPr>
              <a:t>1.  Situaciones de impacto leve (Tipo l) Corresponden a este tipo los conflictos manejados inadecuadamente y aquellas situaciones esporádicas que inciden negativamente en el clima escolar, y que en ningún caso generan daños al cuerpo o a la salud.  </a:t>
            </a:r>
          </a:p>
          <a:p>
            <a:pPr marL="0" indent="0">
              <a:buNone/>
            </a:pPr>
            <a:r>
              <a:rPr lang="es-CO" b="1" dirty="0">
                <a:solidFill>
                  <a:schemeClr val="bg1"/>
                </a:solidFill>
              </a:rPr>
              <a:t>Se consideran situaciones de impacto leve (Tipo I) las siguientes: </a:t>
            </a:r>
          </a:p>
          <a:p>
            <a:pPr marL="0" indent="0">
              <a:buNone/>
            </a:pPr>
            <a:r>
              <a:rPr lang="es-CO" b="1" dirty="0">
                <a:solidFill>
                  <a:schemeClr val="bg1"/>
                </a:solidFill>
              </a:rPr>
              <a:t>1. Llegar tarde o faltar un día al colegio sin causa justificada. </a:t>
            </a:r>
          </a:p>
          <a:p>
            <a:pPr marL="0" indent="0">
              <a:buNone/>
            </a:pPr>
            <a:r>
              <a:rPr lang="es-CO" b="1" dirty="0" smtClean="0">
                <a:solidFill>
                  <a:schemeClr val="bg1"/>
                </a:solidFill>
              </a:rPr>
              <a:t>2</a:t>
            </a:r>
            <a:r>
              <a:rPr lang="es-CO" b="1" dirty="0">
                <a:solidFill>
                  <a:schemeClr val="bg1"/>
                </a:solidFill>
              </a:rPr>
              <a:t>. Presentarse desaseado, con el uniforme modificado o con el que no corresponde según el horario de clases</a:t>
            </a:r>
            <a:r>
              <a:rPr lang="es-CO" b="1" dirty="0" smtClean="0">
                <a:solidFill>
                  <a:schemeClr val="bg1"/>
                </a:solidFill>
              </a:rPr>
              <a:t>.</a:t>
            </a:r>
          </a:p>
          <a:p>
            <a:pPr marL="0" indent="0">
              <a:buNone/>
            </a:pPr>
            <a:r>
              <a:rPr lang="es-CO" b="1" dirty="0" smtClean="0">
                <a:solidFill>
                  <a:schemeClr val="bg1"/>
                </a:solidFill>
              </a:rPr>
              <a:t>3</a:t>
            </a:r>
            <a:r>
              <a:rPr lang="es-CO" b="1" dirty="0">
                <a:solidFill>
                  <a:schemeClr val="bg1"/>
                </a:solidFill>
              </a:rPr>
              <a:t>. No portar el carné del colegio ni la agenda institucional</a:t>
            </a:r>
            <a:r>
              <a:rPr lang="es-CO" b="1" dirty="0" smtClean="0">
                <a:solidFill>
                  <a:schemeClr val="bg1"/>
                </a:solidFill>
              </a:rPr>
              <a:t>.</a:t>
            </a:r>
          </a:p>
          <a:p>
            <a:pPr marL="0" indent="0">
              <a:buNone/>
            </a:pPr>
            <a:r>
              <a:rPr lang="es-CO" b="1" dirty="0" smtClean="0">
                <a:solidFill>
                  <a:schemeClr val="bg1"/>
                </a:solidFill>
              </a:rPr>
              <a:t> </a:t>
            </a:r>
            <a:r>
              <a:rPr lang="es-CO" b="1" dirty="0">
                <a:solidFill>
                  <a:schemeClr val="bg1"/>
                </a:solidFill>
              </a:rPr>
              <a:t>4. Incumplir con tareas, trabajos asignados o elementos necesarios para el desarrollo de las clases. </a:t>
            </a:r>
            <a:endParaRPr lang="es-CO" b="1" dirty="0" smtClean="0">
              <a:solidFill>
                <a:schemeClr val="bg1"/>
              </a:solidFill>
            </a:endParaRPr>
          </a:p>
          <a:p>
            <a:pPr marL="0" indent="0">
              <a:buNone/>
            </a:pPr>
            <a:r>
              <a:rPr lang="es-CO" b="1" dirty="0" smtClean="0">
                <a:solidFill>
                  <a:schemeClr val="bg1"/>
                </a:solidFill>
              </a:rPr>
              <a:t>5</a:t>
            </a:r>
            <a:r>
              <a:rPr lang="es-CO" b="1" dirty="0">
                <a:solidFill>
                  <a:schemeClr val="bg1"/>
                </a:solidFill>
              </a:rPr>
              <a:t>. Trabajar en actividades diferentes durante la clase</a:t>
            </a:r>
            <a:r>
              <a:rPr lang="es-CO" b="1" dirty="0" smtClean="0">
                <a:solidFill>
                  <a:schemeClr val="bg1"/>
                </a:solidFill>
              </a:rPr>
              <a:t>.</a:t>
            </a:r>
          </a:p>
          <a:p>
            <a:pPr marL="0" indent="0">
              <a:buNone/>
            </a:pPr>
            <a:r>
              <a:rPr lang="es-CO" b="1" dirty="0" smtClean="0">
                <a:solidFill>
                  <a:schemeClr val="bg1"/>
                </a:solidFill>
              </a:rPr>
              <a:t> </a:t>
            </a:r>
            <a:r>
              <a:rPr lang="es-CO" b="1" dirty="0">
                <a:solidFill>
                  <a:schemeClr val="bg1"/>
                </a:solidFill>
              </a:rPr>
              <a:t>6. Permanecer dentro del aula en horas de descanso</a:t>
            </a:r>
            <a:r>
              <a:rPr lang="es-CO" b="1" dirty="0" smtClean="0">
                <a:solidFill>
                  <a:schemeClr val="bg1"/>
                </a:solidFill>
              </a:rPr>
              <a:t>.</a:t>
            </a:r>
          </a:p>
          <a:p>
            <a:pPr marL="0" indent="0">
              <a:buNone/>
            </a:pPr>
            <a:r>
              <a:rPr lang="es-CO" b="1" dirty="0" smtClean="0">
                <a:solidFill>
                  <a:schemeClr val="bg1"/>
                </a:solidFill>
              </a:rPr>
              <a:t> </a:t>
            </a:r>
            <a:r>
              <a:rPr lang="es-CO" b="1" dirty="0">
                <a:solidFill>
                  <a:schemeClr val="bg1"/>
                </a:solidFill>
              </a:rPr>
              <a:t>7. Negarse a colaborar con el aseo de los espacios institucionales</a:t>
            </a:r>
            <a:r>
              <a:rPr lang="es-CO" b="1" dirty="0" smtClean="0">
                <a:solidFill>
                  <a:schemeClr val="bg1"/>
                </a:solidFill>
              </a:rPr>
              <a:t>.</a:t>
            </a:r>
          </a:p>
          <a:p>
            <a:pPr marL="0" indent="0">
              <a:buNone/>
            </a:pPr>
            <a:r>
              <a:rPr lang="es-CO" b="1" dirty="0" smtClean="0">
                <a:solidFill>
                  <a:schemeClr val="bg1"/>
                </a:solidFill>
              </a:rPr>
              <a:t> </a:t>
            </a:r>
            <a:r>
              <a:rPr lang="es-CO" b="1" dirty="0">
                <a:solidFill>
                  <a:schemeClr val="bg1"/>
                </a:solidFill>
              </a:rPr>
              <a:t>8. Transitar o permanecer  en sitios restringidos</a:t>
            </a:r>
            <a:r>
              <a:rPr lang="es-CO" b="1" dirty="0" smtClean="0">
                <a:solidFill>
                  <a:schemeClr val="bg1"/>
                </a:solidFill>
              </a:rPr>
              <a:t>.</a:t>
            </a:r>
          </a:p>
          <a:p>
            <a:pPr marL="0" indent="0">
              <a:buNone/>
            </a:pPr>
            <a:r>
              <a:rPr lang="es-CO" b="1" dirty="0" smtClean="0">
                <a:solidFill>
                  <a:schemeClr val="bg1"/>
                </a:solidFill>
              </a:rPr>
              <a:t> </a:t>
            </a:r>
            <a:r>
              <a:rPr lang="es-CO" b="1" dirty="0">
                <a:solidFill>
                  <a:schemeClr val="bg1"/>
                </a:solidFill>
              </a:rPr>
              <a:t>9. Utilizar juegos de azar dentro de la institución con fines no pedagógicos. </a:t>
            </a:r>
            <a:endParaRPr lang="es-CO" b="1" dirty="0" smtClean="0">
              <a:solidFill>
                <a:schemeClr val="bg1"/>
              </a:solidFill>
            </a:endParaRPr>
          </a:p>
          <a:p>
            <a:pPr marL="0" indent="0">
              <a:buNone/>
            </a:pPr>
            <a:r>
              <a:rPr lang="es-CO" b="1" dirty="0" smtClean="0">
                <a:solidFill>
                  <a:schemeClr val="bg1"/>
                </a:solidFill>
              </a:rPr>
              <a:t>10</a:t>
            </a:r>
            <a:r>
              <a:rPr lang="es-CO" b="1" dirty="0">
                <a:solidFill>
                  <a:schemeClr val="bg1"/>
                </a:solidFill>
              </a:rPr>
              <a:t>. Interrumpir  las </a:t>
            </a:r>
            <a:r>
              <a:rPr lang="es-CO" b="1" dirty="0" smtClean="0">
                <a:solidFill>
                  <a:schemeClr val="bg1"/>
                </a:solidFill>
              </a:rPr>
              <a:t>clases</a:t>
            </a:r>
          </a:p>
          <a:p>
            <a:pPr marL="0" indent="0">
              <a:buNone/>
            </a:pPr>
            <a:r>
              <a:rPr lang="es-CO" b="1" dirty="0" smtClean="0">
                <a:solidFill>
                  <a:schemeClr val="bg1"/>
                </a:solidFill>
              </a:rPr>
              <a:t> </a:t>
            </a:r>
            <a:r>
              <a:rPr lang="es-CO" b="1" dirty="0">
                <a:solidFill>
                  <a:schemeClr val="bg1"/>
                </a:solidFill>
              </a:rPr>
              <a:t>11. Pasar elementos de cualquier naturaleza a través de la reja. </a:t>
            </a:r>
            <a:endParaRPr lang="es-CO" b="1" dirty="0" smtClean="0">
              <a:solidFill>
                <a:schemeClr val="bg1"/>
              </a:solidFill>
            </a:endParaRPr>
          </a:p>
          <a:p>
            <a:pPr marL="0" indent="0">
              <a:buNone/>
            </a:pPr>
            <a:r>
              <a:rPr lang="es-CO" b="1" dirty="0" smtClean="0">
                <a:solidFill>
                  <a:schemeClr val="bg1"/>
                </a:solidFill>
              </a:rPr>
              <a:t>12</a:t>
            </a:r>
            <a:r>
              <a:rPr lang="es-CO" b="1" dirty="0">
                <a:solidFill>
                  <a:schemeClr val="bg1"/>
                </a:solidFill>
              </a:rPr>
              <a:t>. Propiciar indisciplina en las rutas escolares y en los alrededores del colegio u otros espacios públicos.  </a:t>
            </a:r>
            <a:endParaRPr lang="es-CO" b="1" dirty="0" smtClean="0">
              <a:solidFill>
                <a:schemeClr val="bg1"/>
              </a:solidFill>
            </a:endParaRPr>
          </a:p>
          <a:p>
            <a:pPr marL="0" indent="0">
              <a:buNone/>
            </a:pPr>
            <a:r>
              <a:rPr lang="es-CO" b="1" dirty="0" smtClean="0">
                <a:solidFill>
                  <a:schemeClr val="bg1"/>
                </a:solidFill>
              </a:rPr>
              <a:t>13</a:t>
            </a:r>
            <a:r>
              <a:rPr lang="es-CO" b="1" dirty="0">
                <a:solidFill>
                  <a:schemeClr val="bg1"/>
                </a:solidFill>
              </a:rPr>
              <a:t>. Tener manifestaciones afectuosas propias de la intimidad mientras porte el uniforme</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1902" y="2267712"/>
            <a:ext cx="2524125"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120211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1089159" y="885662"/>
            <a:ext cx="7039422" cy="5475950"/>
          </a:xfrm>
        </p:spPr>
        <p:txBody>
          <a:bodyPr>
            <a:normAutofit fontScale="70000" lnSpcReduction="20000"/>
          </a:bodyPr>
          <a:lstStyle/>
          <a:p>
            <a:pPr marL="0" indent="0">
              <a:buNone/>
            </a:pPr>
            <a:r>
              <a:rPr lang="es-CO" b="1" dirty="0">
                <a:solidFill>
                  <a:schemeClr val="bg1"/>
                </a:solidFill>
              </a:rPr>
              <a:t>2.   Situaciones de impacto grave (Tipo II) Corresponden a este tipo las situaciones de agresión escolar, acoso escolar (</a:t>
            </a:r>
            <a:r>
              <a:rPr lang="es-CO" b="1" dirty="0" err="1">
                <a:solidFill>
                  <a:schemeClr val="bg1"/>
                </a:solidFill>
              </a:rPr>
              <a:t>bullying</a:t>
            </a:r>
            <a:r>
              <a:rPr lang="es-CO" b="1" dirty="0">
                <a:solidFill>
                  <a:schemeClr val="bg1"/>
                </a:solidFill>
              </a:rPr>
              <a:t>) y </a:t>
            </a:r>
            <a:r>
              <a:rPr lang="es-CO" b="1" dirty="0" err="1">
                <a:solidFill>
                  <a:schemeClr val="bg1"/>
                </a:solidFill>
              </a:rPr>
              <a:t>ciberacoso</a:t>
            </a:r>
            <a:r>
              <a:rPr lang="es-CO" b="1" dirty="0">
                <a:solidFill>
                  <a:schemeClr val="bg1"/>
                </a:solidFill>
              </a:rPr>
              <a:t> (</a:t>
            </a:r>
            <a:r>
              <a:rPr lang="es-CO" b="1" dirty="0" err="1">
                <a:solidFill>
                  <a:schemeClr val="bg1"/>
                </a:solidFill>
              </a:rPr>
              <a:t>Ciberbullying</a:t>
            </a:r>
            <a:r>
              <a:rPr lang="es-CO" b="1" dirty="0">
                <a:solidFill>
                  <a:schemeClr val="bg1"/>
                </a:solidFill>
              </a:rPr>
              <a:t>), que no revistan las características de la comisión de un delito y que cumplan con cualquiera de las siguientes características: </a:t>
            </a:r>
          </a:p>
          <a:p>
            <a:pPr marL="0" indent="0">
              <a:buNone/>
            </a:pPr>
            <a:r>
              <a:rPr lang="es-CO" b="1" dirty="0">
                <a:solidFill>
                  <a:schemeClr val="bg1"/>
                </a:solidFill>
              </a:rPr>
              <a:t>a.  Que se presenten de manera repetida o sistemática. </a:t>
            </a:r>
          </a:p>
          <a:p>
            <a:pPr marL="0" indent="0">
              <a:buNone/>
            </a:pPr>
            <a:r>
              <a:rPr lang="es-CO" b="1" dirty="0">
                <a:solidFill>
                  <a:schemeClr val="bg1"/>
                </a:solidFill>
              </a:rPr>
              <a:t>b.  Que causen daños al cuerpo o a la salud sin generar incapacidad alguna para cualquiera de los involucrados. </a:t>
            </a:r>
          </a:p>
          <a:p>
            <a:pPr marL="0" indent="0">
              <a:buNone/>
            </a:pPr>
            <a:r>
              <a:rPr lang="es-CO" b="1" dirty="0">
                <a:solidFill>
                  <a:schemeClr val="bg1"/>
                </a:solidFill>
              </a:rPr>
              <a:t>Se consideran situaciones de impacto grave (Tipo II) las siguientes: </a:t>
            </a:r>
          </a:p>
          <a:p>
            <a:pPr marL="457200" indent="-457200">
              <a:buAutoNum type="arabicPeriod"/>
            </a:pPr>
            <a:r>
              <a:rPr lang="es-CO" b="1" dirty="0" smtClean="0">
                <a:solidFill>
                  <a:schemeClr val="bg1"/>
                </a:solidFill>
              </a:rPr>
              <a:t>Acumulación </a:t>
            </a:r>
            <a:r>
              <a:rPr lang="es-CO" b="1" dirty="0">
                <a:solidFill>
                  <a:schemeClr val="bg1"/>
                </a:solidFill>
              </a:rPr>
              <a:t>de cuatro situaciones de impacto leve (Tipo I) registradas en el seguimiento del estudiante. Reiteración de situaciones de impacto leve, incumplimiento de compromisos</a:t>
            </a:r>
            <a:r>
              <a:rPr lang="es-CO" b="1" dirty="0" smtClean="0">
                <a:solidFill>
                  <a:schemeClr val="bg1"/>
                </a:solidFill>
              </a:rPr>
              <a:t>.</a:t>
            </a:r>
          </a:p>
          <a:p>
            <a:pPr marL="457200" indent="-457200">
              <a:buAutoNum type="arabicPeriod"/>
            </a:pPr>
            <a:r>
              <a:rPr lang="es-CO" b="1" dirty="0" smtClean="0">
                <a:solidFill>
                  <a:schemeClr val="bg1"/>
                </a:solidFill>
              </a:rPr>
              <a:t> </a:t>
            </a:r>
            <a:r>
              <a:rPr lang="es-CO" b="1" dirty="0">
                <a:solidFill>
                  <a:schemeClr val="bg1"/>
                </a:solidFill>
              </a:rPr>
              <a:t>Ausencias injustificadas por más de dos días consecutivos</a:t>
            </a:r>
            <a:r>
              <a:rPr lang="es-CO" b="1" dirty="0" smtClean="0">
                <a:solidFill>
                  <a:schemeClr val="bg1"/>
                </a:solidFill>
              </a:rPr>
              <a:t>.</a:t>
            </a:r>
          </a:p>
          <a:p>
            <a:pPr marL="0" indent="0">
              <a:buNone/>
            </a:pPr>
            <a:r>
              <a:rPr lang="es-CO" b="1" dirty="0">
                <a:solidFill>
                  <a:schemeClr val="bg1"/>
                </a:solidFill>
              </a:rPr>
              <a:t>3. </a:t>
            </a:r>
            <a:r>
              <a:rPr lang="es-CO" b="1" dirty="0" smtClean="0">
                <a:solidFill>
                  <a:schemeClr val="bg1"/>
                </a:solidFill>
              </a:rPr>
              <a:t>      No </a:t>
            </a:r>
            <a:r>
              <a:rPr lang="es-CO" b="1" dirty="0">
                <a:solidFill>
                  <a:schemeClr val="bg1"/>
                </a:solidFill>
              </a:rPr>
              <a:t>justificar oportunamente las inasistencias.</a:t>
            </a:r>
          </a:p>
          <a:p>
            <a:pPr marL="457200" indent="-457200">
              <a:buAutoNum type="arabicPeriod" startAt="4"/>
            </a:pPr>
            <a:r>
              <a:rPr lang="es-CO" b="1" dirty="0" smtClean="0">
                <a:solidFill>
                  <a:schemeClr val="bg1"/>
                </a:solidFill>
              </a:rPr>
              <a:t>Bajo </a:t>
            </a:r>
            <a:r>
              <a:rPr lang="es-CO" b="1" dirty="0">
                <a:solidFill>
                  <a:schemeClr val="bg1"/>
                </a:solidFill>
              </a:rPr>
              <a:t>rendimiento </a:t>
            </a:r>
            <a:r>
              <a:rPr lang="es-CO" b="1" dirty="0" smtClean="0">
                <a:solidFill>
                  <a:schemeClr val="bg1"/>
                </a:solidFill>
              </a:rPr>
              <a:t>académico</a:t>
            </a:r>
          </a:p>
          <a:p>
            <a:pPr marL="457200" indent="-457200">
              <a:buFont typeface="Arial" panose="020B0604020202020204" pitchFamily="34" charset="0"/>
              <a:buAutoNum type="arabicPeriod" startAt="4"/>
            </a:pPr>
            <a:r>
              <a:rPr lang="es-CO" b="1" dirty="0" smtClean="0">
                <a:solidFill>
                  <a:schemeClr val="bg1"/>
                </a:solidFill>
              </a:rPr>
              <a:t>Evadir </a:t>
            </a:r>
            <a:r>
              <a:rPr lang="es-CO" b="1" dirty="0">
                <a:solidFill>
                  <a:schemeClr val="bg1"/>
                </a:solidFill>
              </a:rPr>
              <a:t>clase</a:t>
            </a:r>
            <a:r>
              <a:rPr lang="es-CO" b="1" dirty="0" smtClean="0">
                <a:solidFill>
                  <a:schemeClr val="bg1"/>
                </a:solidFill>
              </a:rPr>
              <a:t>. </a:t>
            </a:r>
            <a:endParaRPr lang="es-CO" b="1" dirty="0">
              <a:solidFill>
                <a:schemeClr val="bg1"/>
              </a:solidFill>
            </a:endParaRPr>
          </a:p>
          <a:p>
            <a:pPr marL="0" indent="0">
              <a:buNone/>
            </a:pPr>
            <a:endParaRPr lang="es-CO" b="1" dirty="0">
              <a:solidFill>
                <a:schemeClr val="bg1"/>
              </a:solidFill>
            </a:endParaRPr>
          </a:p>
        </p:txBody>
      </p:sp>
      <p:pic>
        <p:nvPicPr>
          <p:cNvPr id="2" name="Marcador de contenido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834824" y="2230596"/>
            <a:ext cx="2590800" cy="1933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479413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496390" y="613954"/>
            <a:ext cx="7707084" cy="5630092"/>
          </a:xfrm>
        </p:spPr>
        <p:txBody>
          <a:bodyPr>
            <a:normAutofit fontScale="70000" lnSpcReduction="20000"/>
          </a:bodyPr>
          <a:lstStyle/>
          <a:p>
            <a:pPr marL="0" indent="0">
              <a:buNone/>
            </a:pPr>
            <a:r>
              <a:rPr lang="es-CO" b="1" dirty="0">
                <a:solidFill>
                  <a:schemeClr val="bg1"/>
                </a:solidFill>
              </a:rPr>
              <a:t>6</a:t>
            </a:r>
            <a:r>
              <a:rPr lang="es-CO" b="1" dirty="0" smtClean="0">
                <a:solidFill>
                  <a:schemeClr val="bg1"/>
                </a:solidFill>
              </a:rPr>
              <a:t>. </a:t>
            </a:r>
            <a:r>
              <a:rPr lang="es-CO" b="1" dirty="0">
                <a:solidFill>
                  <a:schemeClr val="bg1"/>
                </a:solidFill>
              </a:rPr>
              <a:t>Obstaculizar el trabajo en equipo. </a:t>
            </a:r>
            <a:endParaRPr lang="es-CO" b="1" dirty="0" smtClean="0">
              <a:solidFill>
                <a:schemeClr val="bg1"/>
              </a:solidFill>
            </a:endParaRPr>
          </a:p>
          <a:p>
            <a:pPr marL="0" indent="0">
              <a:buNone/>
            </a:pPr>
            <a:r>
              <a:rPr lang="es-CO" b="1" dirty="0">
                <a:solidFill>
                  <a:schemeClr val="bg1"/>
                </a:solidFill>
              </a:rPr>
              <a:t>7</a:t>
            </a:r>
            <a:r>
              <a:rPr lang="es-CO" b="1" dirty="0" smtClean="0">
                <a:solidFill>
                  <a:schemeClr val="bg1"/>
                </a:solidFill>
              </a:rPr>
              <a:t>. </a:t>
            </a:r>
            <a:r>
              <a:rPr lang="es-CO" b="1" dirty="0">
                <a:solidFill>
                  <a:schemeClr val="bg1"/>
                </a:solidFill>
              </a:rPr>
              <a:t>Vender comestibles o comercializar artículos. </a:t>
            </a:r>
            <a:endParaRPr lang="es-CO" b="1" dirty="0" smtClean="0">
              <a:solidFill>
                <a:schemeClr val="bg1"/>
              </a:solidFill>
            </a:endParaRPr>
          </a:p>
          <a:p>
            <a:pPr marL="0" indent="0">
              <a:buNone/>
            </a:pPr>
            <a:r>
              <a:rPr lang="es-CO" b="1" dirty="0">
                <a:solidFill>
                  <a:schemeClr val="bg1"/>
                </a:solidFill>
              </a:rPr>
              <a:t>8</a:t>
            </a:r>
            <a:r>
              <a:rPr lang="es-CO" b="1" dirty="0" smtClean="0">
                <a:solidFill>
                  <a:schemeClr val="bg1"/>
                </a:solidFill>
              </a:rPr>
              <a:t>. </a:t>
            </a:r>
            <a:r>
              <a:rPr lang="es-CO" b="1" dirty="0">
                <a:solidFill>
                  <a:schemeClr val="bg1"/>
                </a:solidFill>
              </a:rPr>
              <a:t>Uso del celular en horas de clase o en actividades programadas por la institución </a:t>
            </a:r>
            <a:endParaRPr lang="es-CO" b="1" dirty="0" smtClean="0">
              <a:solidFill>
                <a:schemeClr val="bg1"/>
              </a:solidFill>
            </a:endParaRPr>
          </a:p>
          <a:p>
            <a:pPr marL="0" indent="0">
              <a:buNone/>
            </a:pPr>
            <a:r>
              <a:rPr lang="es-CO" b="1" dirty="0" smtClean="0">
                <a:solidFill>
                  <a:schemeClr val="bg1"/>
                </a:solidFill>
              </a:rPr>
              <a:t>9. </a:t>
            </a:r>
            <a:r>
              <a:rPr lang="es-CO" b="1" dirty="0">
                <a:solidFill>
                  <a:schemeClr val="bg1"/>
                </a:solidFill>
              </a:rPr>
              <a:t>Uso no autorizado por escrito (profesoras o coordinadoras) de MP3, MP4, </a:t>
            </a:r>
            <a:r>
              <a:rPr lang="es-CO" b="1" dirty="0" err="1">
                <a:solidFill>
                  <a:schemeClr val="bg1"/>
                </a:solidFill>
              </a:rPr>
              <a:t>Ipod</a:t>
            </a:r>
            <a:r>
              <a:rPr lang="es-CO" b="1" dirty="0">
                <a:solidFill>
                  <a:schemeClr val="bg1"/>
                </a:solidFill>
              </a:rPr>
              <a:t>, cámaras o similares dentro de la jornada escolar o en actividades programadas por el </a:t>
            </a:r>
            <a:r>
              <a:rPr lang="es-CO" b="1" dirty="0" smtClean="0">
                <a:solidFill>
                  <a:schemeClr val="bg1"/>
                </a:solidFill>
              </a:rPr>
              <a:t>colegio.</a:t>
            </a:r>
          </a:p>
          <a:p>
            <a:pPr marL="0" indent="0">
              <a:buNone/>
            </a:pPr>
            <a:r>
              <a:rPr lang="es-CO" b="1" dirty="0" smtClean="0">
                <a:solidFill>
                  <a:schemeClr val="bg1"/>
                </a:solidFill>
              </a:rPr>
              <a:t>10. </a:t>
            </a:r>
            <a:r>
              <a:rPr lang="es-CO" b="1" dirty="0">
                <a:solidFill>
                  <a:schemeClr val="bg1"/>
                </a:solidFill>
              </a:rPr>
              <a:t>Realizar prácticas espiritistas o de cualquier índole que comprometan  la salud mental o la integridad de las  personas. </a:t>
            </a:r>
            <a:endParaRPr lang="es-CO" b="1" dirty="0" smtClean="0">
              <a:solidFill>
                <a:schemeClr val="bg1"/>
              </a:solidFill>
            </a:endParaRPr>
          </a:p>
          <a:p>
            <a:pPr marL="0" indent="0">
              <a:buNone/>
            </a:pPr>
            <a:r>
              <a:rPr lang="es-CO" b="1" dirty="0" smtClean="0">
                <a:solidFill>
                  <a:schemeClr val="bg1"/>
                </a:solidFill>
              </a:rPr>
              <a:t>11. </a:t>
            </a:r>
            <a:r>
              <a:rPr lang="es-CO" b="1" dirty="0">
                <a:solidFill>
                  <a:schemeClr val="bg1"/>
                </a:solidFill>
              </a:rPr>
              <a:t>Cometer  fraude en evaluaciones o actividades académicas</a:t>
            </a:r>
            <a:r>
              <a:rPr lang="es-CO" b="1" dirty="0" smtClean="0">
                <a:solidFill>
                  <a:schemeClr val="bg1"/>
                </a:solidFill>
              </a:rPr>
              <a:t>.</a:t>
            </a:r>
          </a:p>
          <a:p>
            <a:pPr marL="0" indent="0">
              <a:buNone/>
            </a:pPr>
            <a:r>
              <a:rPr lang="es-CO" b="1" dirty="0" smtClean="0">
                <a:solidFill>
                  <a:schemeClr val="bg1"/>
                </a:solidFill>
              </a:rPr>
              <a:t>12. </a:t>
            </a:r>
            <a:r>
              <a:rPr lang="es-CO" b="1" dirty="0">
                <a:solidFill>
                  <a:schemeClr val="bg1"/>
                </a:solidFill>
              </a:rPr>
              <a:t>Facilitar el ingreso de personas ajenas a la institución sin el permiso reglamentario. </a:t>
            </a:r>
            <a:endParaRPr lang="es-CO" b="1" dirty="0" smtClean="0">
              <a:solidFill>
                <a:schemeClr val="bg1"/>
              </a:solidFill>
            </a:endParaRPr>
          </a:p>
          <a:p>
            <a:pPr marL="0" indent="0">
              <a:buNone/>
            </a:pPr>
            <a:r>
              <a:rPr lang="es-CO" b="1" dirty="0" smtClean="0">
                <a:solidFill>
                  <a:schemeClr val="bg1"/>
                </a:solidFill>
              </a:rPr>
              <a:t>13. </a:t>
            </a:r>
            <a:r>
              <a:rPr lang="es-CO" b="1" dirty="0">
                <a:solidFill>
                  <a:schemeClr val="bg1"/>
                </a:solidFill>
              </a:rPr>
              <a:t>Dañar las instalaciones o implementos del colegio.  </a:t>
            </a:r>
            <a:endParaRPr lang="es-CO" b="1" dirty="0" smtClean="0">
              <a:solidFill>
                <a:schemeClr val="bg1"/>
              </a:solidFill>
            </a:endParaRPr>
          </a:p>
          <a:p>
            <a:pPr marL="0" indent="0">
              <a:buNone/>
            </a:pPr>
            <a:r>
              <a:rPr lang="es-CO" b="1" dirty="0" smtClean="0">
                <a:solidFill>
                  <a:schemeClr val="bg1"/>
                </a:solidFill>
              </a:rPr>
              <a:t>14. </a:t>
            </a:r>
            <a:r>
              <a:rPr lang="es-CO" b="1" dirty="0">
                <a:solidFill>
                  <a:schemeClr val="bg1"/>
                </a:solidFill>
              </a:rPr>
              <a:t>Encubrir faltas graves cometidas por las compañeras.  </a:t>
            </a:r>
            <a:endParaRPr lang="es-CO" b="1" dirty="0" smtClean="0">
              <a:solidFill>
                <a:schemeClr val="bg1"/>
              </a:solidFill>
            </a:endParaRPr>
          </a:p>
          <a:p>
            <a:pPr marL="0" indent="0">
              <a:buNone/>
            </a:pPr>
            <a:r>
              <a:rPr lang="es-CO" b="1" dirty="0" smtClean="0">
                <a:solidFill>
                  <a:schemeClr val="bg1"/>
                </a:solidFill>
              </a:rPr>
              <a:t>15. </a:t>
            </a:r>
            <a:r>
              <a:rPr lang="es-CO" b="1" dirty="0">
                <a:solidFill>
                  <a:schemeClr val="bg1"/>
                </a:solidFill>
              </a:rPr>
              <a:t>Amenazar, agredir,  chantajear, acosar (</a:t>
            </a:r>
            <a:r>
              <a:rPr lang="es-CO" b="1" dirty="0" err="1">
                <a:solidFill>
                  <a:schemeClr val="bg1"/>
                </a:solidFill>
              </a:rPr>
              <a:t>bullyng</a:t>
            </a:r>
            <a:r>
              <a:rPr lang="es-CO" b="1" dirty="0">
                <a:solidFill>
                  <a:schemeClr val="bg1"/>
                </a:solidFill>
              </a:rPr>
              <a:t>), </a:t>
            </a:r>
            <a:r>
              <a:rPr lang="es-CO" b="1" dirty="0" err="1">
                <a:solidFill>
                  <a:schemeClr val="bg1"/>
                </a:solidFill>
              </a:rPr>
              <a:t>ciberacosar</a:t>
            </a:r>
            <a:r>
              <a:rPr lang="es-CO" b="1" dirty="0">
                <a:solidFill>
                  <a:schemeClr val="bg1"/>
                </a:solidFill>
              </a:rPr>
              <a:t> (</a:t>
            </a:r>
            <a:r>
              <a:rPr lang="es-CO" b="1" dirty="0" err="1">
                <a:solidFill>
                  <a:schemeClr val="bg1"/>
                </a:solidFill>
              </a:rPr>
              <a:t>ciberbullyng</a:t>
            </a:r>
            <a:r>
              <a:rPr lang="es-CO" b="1" dirty="0">
                <a:solidFill>
                  <a:schemeClr val="bg1"/>
                </a:solidFill>
              </a:rPr>
              <a:t>) o intimidar de cualquier forma  a algún  miembro de la comunidad. </a:t>
            </a:r>
          </a:p>
        </p:txBody>
      </p:sp>
      <p:pic>
        <p:nvPicPr>
          <p:cNvPr id="2" name="Marcador de contenido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918620" y="2187484"/>
            <a:ext cx="2314575" cy="2066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466423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809898" y="744583"/>
            <a:ext cx="7053942" cy="5408023"/>
          </a:xfrm>
        </p:spPr>
        <p:txBody>
          <a:bodyPr>
            <a:noAutofit/>
          </a:bodyPr>
          <a:lstStyle/>
          <a:p>
            <a:pPr marL="0" indent="0">
              <a:buNone/>
            </a:pPr>
            <a:r>
              <a:rPr lang="es-CO" sz="1600" b="1" dirty="0" smtClean="0">
                <a:solidFill>
                  <a:schemeClr val="bg1"/>
                </a:solidFill>
              </a:rPr>
              <a:t>16. </a:t>
            </a:r>
            <a:r>
              <a:rPr lang="es-CO" sz="1600" b="1" dirty="0">
                <a:solidFill>
                  <a:schemeClr val="bg1"/>
                </a:solidFill>
              </a:rPr>
              <a:t>Incumplir la segunda citación que se haga de sus acudientes</a:t>
            </a:r>
            <a:r>
              <a:rPr lang="es-CO" sz="1600" b="1" dirty="0" smtClean="0">
                <a:solidFill>
                  <a:schemeClr val="bg1"/>
                </a:solidFill>
              </a:rPr>
              <a:t>.</a:t>
            </a:r>
          </a:p>
          <a:p>
            <a:pPr marL="0" indent="0">
              <a:buNone/>
            </a:pPr>
            <a:r>
              <a:rPr lang="es-CO" sz="1600" b="1" dirty="0" smtClean="0">
                <a:solidFill>
                  <a:schemeClr val="bg1"/>
                </a:solidFill>
              </a:rPr>
              <a:t>17. </a:t>
            </a:r>
            <a:r>
              <a:rPr lang="es-CO" sz="1600" b="1" dirty="0">
                <a:solidFill>
                  <a:schemeClr val="bg1"/>
                </a:solidFill>
              </a:rPr>
              <a:t>Participar en  juegos  violentos o desordenados</a:t>
            </a:r>
            <a:r>
              <a:rPr lang="es-CO" sz="1600" b="1" dirty="0" smtClean="0">
                <a:solidFill>
                  <a:schemeClr val="bg1"/>
                </a:solidFill>
              </a:rPr>
              <a:t>.</a:t>
            </a:r>
          </a:p>
          <a:p>
            <a:pPr marL="0" indent="0">
              <a:buNone/>
            </a:pPr>
            <a:r>
              <a:rPr lang="es-CO" sz="1600" b="1" dirty="0" smtClean="0">
                <a:solidFill>
                  <a:schemeClr val="bg1"/>
                </a:solidFill>
              </a:rPr>
              <a:t>18. </a:t>
            </a:r>
            <a:r>
              <a:rPr lang="es-CO" sz="1600" b="1" dirty="0">
                <a:solidFill>
                  <a:schemeClr val="bg1"/>
                </a:solidFill>
              </a:rPr>
              <a:t>Publicar pasquines, escribir frases vulgares, pintar figuras obscenas o leyendas en  espacios institucionales. </a:t>
            </a:r>
            <a:endParaRPr lang="es-CO" sz="1600" b="1" dirty="0" smtClean="0">
              <a:solidFill>
                <a:schemeClr val="bg1"/>
              </a:solidFill>
            </a:endParaRPr>
          </a:p>
          <a:p>
            <a:pPr marL="0" indent="0">
              <a:buNone/>
            </a:pPr>
            <a:r>
              <a:rPr lang="es-CO" sz="1600" b="1" dirty="0" smtClean="0">
                <a:solidFill>
                  <a:schemeClr val="bg1"/>
                </a:solidFill>
              </a:rPr>
              <a:t>19. Sentarse </a:t>
            </a:r>
            <a:r>
              <a:rPr lang="es-CO" sz="1600" b="1" dirty="0">
                <a:solidFill>
                  <a:schemeClr val="bg1"/>
                </a:solidFill>
              </a:rPr>
              <a:t>en barandas, ventanales, puertas y pasillos de la institución, obstaculizando la movilidad y poniendo en riesgo su integridad y la de sus compañeros</a:t>
            </a:r>
            <a:r>
              <a:rPr lang="es-CO" sz="1600" b="1" dirty="0" smtClean="0">
                <a:solidFill>
                  <a:schemeClr val="bg1"/>
                </a:solidFill>
              </a:rPr>
              <a:t>.</a:t>
            </a:r>
          </a:p>
          <a:p>
            <a:pPr marL="0" indent="0">
              <a:buNone/>
            </a:pPr>
            <a:r>
              <a:rPr lang="es-CO" sz="1600" b="1" dirty="0" smtClean="0">
                <a:solidFill>
                  <a:schemeClr val="bg1"/>
                </a:solidFill>
              </a:rPr>
              <a:t>20. Establecer </a:t>
            </a:r>
            <a:r>
              <a:rPr lang="es-CO" sz="1600" b="1" dirty="0">
                <a:solidFill>
                  <a:schemeClr val="bg1"/>
                </a:solidFill>
              </a:rPr>
              <a:t>acuerdos grupales para el incumplimiento de las normas contempladas en éste manual ya sean de carácter académico o  </a:t>
            </a:r>
            <a:r>
              <a:rPr lang="es-CO" sz="1600" b="1" dirty="0" err="1">
                <a:solidFill>
                  <a:schemeClr val="bg1"/>
                </a:solidFill>
              </a:rPr>
              <a:t>convivencial</a:t>
            </a:r>
            <a:r>
              <a:rPr lang="es-CO" sz="1600" b="1" dirty="0" smtClean="0">
                <a:solidFill>
                  <a:schemeClr val="bg1"/>
                </a:solidFill>
              </a:rPr>
              <a:t>.</a:t>
            </a:r>
          </a:p>
          <a:p>
            <a:pPr marL="0" indent="0">
              <a:buNone/>
            </a:pPr>
            <a:r>
              <a:rPr lang="es-CO" sz="1600" b="1" dirty="0" smtClean="0">
                <a:solidFill>
                  <a:schemeClr val="bg1"/>
                </a:solidFill>
              </a:rPr>
              <a:t>21. Incumplir </a:t>
            </a:r>
            <a:r>
              <a:rPr lang="es-CO" sz="1600" b="1" dirty="0">
                <a:solidFill>
                  <a:schemeClr val="bg1"/>
                </a:solidFill>
              </a:rPr>
              <a:t>los reglamentos de los distintos proyectos y servicios de la </a:t>
            </a:r>
            <a:r>
              <a:rPr lang="es-CO" sz="1600" b="1" dirty="0" smtClean="0">
                <a:solidFill>
                  <a:schemeClr val="bg1"/>
                </a:solidFill>
              </a:rPr>
              <a:t>institución</a:t>
            </a:r>
          </a:p>
          <a:p>
            <a:pPr marL="0" indent="0">
              <a:buNone/>
            </a:pPr>
            <a:r>
              <a:rPr lang="es-CO" sz="1600" b="1" dirty="0" smtClean="0">
                <a:solidFill>
                  <a:schemeClr val="bg1"/>
                </a:solidFill>
              </a:rPr>
              <a:t>22. Incumplir </a:t>
            </a:r>
            <a:r>
              <a:rPr lang="es-CO" sz="1600" b="1" dirty="0">
                <a:solidFill>
                  <a:schemeClr val="bg1"/>
                </a:solidFill>
              </a:rPr>
              <a:t>con </a:t>
            </a:r>
            <a:r>
              <a:rPr lang="es-CO" sz="1600" b="1" dirty="0" smtClean="0">
                <a:solidFill>
                  <a:schemeClr val="bg1"/>
                </a:solidFill>
              </a:rPr>
              <a:t>el </a:t>
            </a:r>
            <a:r>
              <a:rPr lang="es-CO" sz="1600" b="1" dirty="0">
                <a:solidFill>
                  <a:schemeClr val="bg1"/>
                </a:solidFill>
              </a:rPr>
              <a:t>servicio social estudiantil</a:t>
            </a:r>
            <a:r>
              <a:rPr lang="es-CO" sz="1600" b="1" dirty="0" smtClean="0">
                <a:solidFill>
                  <a:schemeClr val="bg1"/>
                </a:solidFill>
              </a:rPr>
              <a:t>.</a:t>
            </a:r>
          </a:p>
          <a:p>
            <a:pPr marL="0" indent="0">
              <a:buNone/>
            </a:pPr>
            <a:r>
              <a:rPr lang="es-CO" sz="1600" b="1" dirty="0" smtClean="0">
                <a:solidFill>
                  <a:schemeClr val="bg1"/>
                </a:solidFill>
              </a:rPr>
              <a:t>24. Irrespetar </a:t>
            </a:r>
            <a:r>
              <a:rPr lang="es-CO" sz="1600" b="1" dirty="0">
                <a:solidFill>
                  <a:schemeClr val="bg1"/>
                </a:solidFill>
              </a:rPr>
              <a:t>símbolos patrios, religiosos o celebraciones institucionales. </a:t>
            </a:r>
            <a:endParaRPr lang="es-CO" sz="1600" b="1" dirty="0" smtClean="0">
              <a:solidFill>
                <a:schemeClr val="bg1"/>
              </a:solidFill>
            </a:endParaRPr>
          </a:p>
          <a:p>
            <a:pPr marL="0" indent="0">
              <a:buNone/>
            </a:pPr>
            <a:r>
              <a:rPr lang="es-CO" sz="1600" b="1" dirty="0" smtClean="0">
                <a:solidFill>
                  <a:schemeClr val="bg1"/>
                </a:solidFill>
              </a:rPr>
              <a:t>25. No </a:t>
            </a:r>
            <a:r>
              <a:rPr lang="es-CO" sz="1600" b="1" dirty="0">
                <a:solidFill>
                  <a:schemeClr val="bg1"/>
                </a:solidFill>
              </a:rPr>
              <a:t>entregar a los padres o acudientes las comunicaciones enviadas por el colegio. </a:t>
            </a:r>
          </a:p>
        </p:txBody>
      </p:sp>
      <p:pic>
        <p:nvPicPr>
          <p:cNvPr id="2" name="Marcador de contenido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57213" y="1929514"/>
            <a:ext cx="2661946" cy="25771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94649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8565" y="812899"/>
            <a:ext cx="10905564" cy="4801314"/>
          </a:xfrm>
          <a:prstGeom prst="rect">
            <a:avLst/>
          </a:prstGeom>
        </p:spPr>
        <p:txBody>
          <a:bodyPr wrap="square">
            <a:spAutoFit/>
          </a:bodyPr>
          <a:lstStyle/>
          <a:p>
            <a:r>
              <a:rPr lang="es-CO" dirty="0">
                <a:solidFill>
                  <a:schemeClr val="bg1"/>
                </a:solidFill>
                <a:latin typeface="Calibri" panose="020F0502020204030204" pitchFamily="34" charset="0"/>
              </a:rPr>
              <a:t>LEY 1404 de 2010 Por la cual se crea el programa escuela para padres y madres en las instituciones de educación preescolar, básica y media del país. </a:t>
            </a:r>
          </a:p>
          <a:p>
            <a:r>
              <a:rPr lang="es-CO" dirty="0">
                <a:solidFill>
                  <a:schemeClr val="bg1"/>
                </a:solidFill>
                <a:latin typeface="Calibri" panose="020F0502020204030204" pitchFamily="34" charset="0"/>
              </a:rPr>
              <a:t>LEY 124 de 1994 Por la cual se prohíbe el Expendio de Bebidas Embriagantes a Menores de Edad y se dictan otras disposiciones. </a:t>
            </a:r>
          </a:p>
          <a:p>
            <a:r>
              <a:rPr lang="es-CO" dirty="0">
                <a:solidFill>
                  <a:schemeClr val="bg1"/>
                </a:solidFill>
                <a:latin typeface="Calibri" panose="020F0502020204030204" pitchFamily="34" charset="0"/>
              </a:rPr>
              <a:t>LEY 1620 de marzo15 de 2013 "por la cual se crea el sistema nacional de convivencia escolar y formación para el ejercicio de los derechos humanos, la educación para la sexualidad y la prevención y mitigación de la violencia escolar" </a:t>
            </a:r>
          </a:p>
          <a:p>
            <a:r>
              <a:rPr lang="es-CO" dirty="0">
                <a:solidFill>
                  <a:schemeClr val="bg1"/>
                </a:solidFill>
                <a:latin typeface="Calibri" panose="020F0502020204030204" pitchFamily="34" charset="0"/>
              </a:rPr>
              <a:t>DECRETO 1965 de 11 de Septiembre de 2013- Decreto Reglamentario de la Ley 1620/2013 </a:t>
            </a:r>
          </a:p>
          <a:p>
            <a:r>
              <a:rPr lang="es-CO" dirty="0">
                <a:solidFill>
                  <a:schemeClr val="bg1"/>
                </a:solidFill>
                <a:latin typeface="Calibri" panose="020F0502020204030204" pitchFamily="34" charset="0"/>
              </a:rPr>
              <a:t>DECRETO 019 de 2012 Por el cual se dictan normas para suprimir o reformar regulaciones, procedimientos y trámites innecesarios existentes en la Administración Pública </a:t>
            </a:r>
          </a:p>
          <a:p>
            <a:r>
              <a:rPr lang="es-CO" dirty="0">
                <a:solidFill>
                  <a:schemeClr val="bg1"/>
                </a:solidFill>
                <a:latin typeface="Calibri" panose="020F0502020204030204" pitchFamily="34" charset="0"/>
              </a:rPr>
              <a:t>DECRETO 1355 de 1970 Normas sobre policía orden Público Sentencia C-110/00. </a:t>
            </a:r>
          </a:p>
          <a:p>
            <a:r>
              <a:rPr lang="es-CO" dirty="0">
                <a:solidFill>
                  <a:schemeClr val="bg1"/>
                </a:solidFill>
              </a:rPr>
              <a:t>DECRETO 1286 de 2005. Participación de los padres, en los aspectos pedagógicos y organizativos generales. </a:t>
            </a:r>
          </a:p>
          <a:p>
            <a:r>
              <a:rPr lang="es-CO" dirty="0">
                <a:solidFill>
                  <a:schemeClr val="bg1"/>
                </a:solidFill>
              </a:rPr>
              <a:t>DECRETO 1108 de 1.994 sobre estupefacientes y sustancias psicotrópicas. </a:t>
            </a:r>
          </a:p>
          <a:p>
            <a:r>
              <a:rPr lang="es-CO" dirty="0">
                <a:solidFill>
                  <a:schemeClr val="bg1"/>
                </a:solidFill>
              </a:rPr>
              <a:t>DECRETO 2247 de 1997 Por el cual se establecen normas relativas a la prestación del servicio educativo del nivel preescolar y se dictan otras disposiciones. </a:t>
            </a:r>
          </a:p>
          <a:p>
            <a:r>
              <a:rPr lang="es-CO" dirty="0">
                <a:solidFill>
                  <a:schemeClr val="bg1"/>
                </a:solidFill>
              </a:rPr>
              <a:t>DECRETO No. 1290 del 16 de abril de 2009 Por el cual se reglamenta la evaluación del aprendizaje y promoción de los estudiantes de los niveles de educación básica y media. </a:t>
            </a:r>
          </a:p>
        </p:txBody>
      </p:sp>
    </p:spTree>
    <p:extLst>
      <p:ext uri="{BB962C8B-B14F-4D97-AF65-F5344CB8AC3E}">
        <p14:creationId xmlns:p14="http://schemas.microsoft.com/office/powerpoint/2010/main" val="78242437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470264" y="901521"/>
            <a:ext cx="7027816" cy="5264148"/>
          </a:xfrm>
        </p:spPr>
        <p:txBody>
          <a:bodyPr>
            <a:normAutofit fontScale="62500" lnSpcReduction="20000"/>
          </a:bodyPr>
          <a:lstStyle/>
          <a:p>
            <a:pPr marL="0" indent="0">
              <a:buNone/>
            </a:pPr>
            <a:r>
              <a:rPr lang="es-CO" b="1" dirty="0">
                <a:solidFill>
                  <a:schemeClr val="bg1"/>
                </a:solidFill>
              </a:rPr>
              <a:t>3.   Situaciones Tipo III. Corresponden a esta tipo las situaciones de agresión escolar que sean constitutivas de presuntos delitos contra la libertad, integridad y formación sexual, referidos en el Título IV del Libro 11 de la Ley 599 de 2000, o cuando constituyen cualquier otro delito establecido en la ley penal colombiana vigente.  </a:t>
            </a:r>
          </a:p>
          <a:p>
            <a:pPr marL="0" indent="0">
              <a:buNone/>
            </a:pPr>
            <a:r>
              <a:rPr lang="es-CO" b="1" dirty="0">
                <a:solidFill>
                  <a:schemeClr val="bg1"/>
                </a:solidFill>
              </a:rPr>
              <a:t>Son consideradas situaciones de impacto gravísimo (Tipo III): </a:t>
            </a:r>
          </a:p>
          <a:p>
            <a:pPr marL="457200" indent="-457200">
              <a:buAutoNum type="arabicPeriod"/>
            </a:pPr>
            <a:r>
              <a:rPr lang="es-CO" b="1" dirty="0" smtClean="0">
                <a:solidFill>
                  <a:schemeClr val="bg1"/>
                </a:solidFill>
              </a:rPr>
              <a:t>Reincidir </a:t>
            </a:r>
            <a:r>
              <a:rPr lang="es-CO" b="1" dirty="0">
                <a:solidFill>
                  <a:schemeClr val="bg1"/>
                </a:solidFill>
              </a:rPr>
              <a:t>en cualquiera de las situaciones de impacto grave (Tipo II)  o acumular dos  de esas situaciones. </a:t>
            </a:r>
            <a:endParaRPr lang="es-CO" b="1" dirty="0" smtClean="0">
              <a:solidFill>
                <a:schemeClr val="bg1"/>
              </a:solidFill>
            </a:endParaRPr>
          </a:p>
          <a:p>
            <a:pPr marL="457200" indent="-457200">
              <a:buAutoNum type="arabicPeriod"/>
            </a:pPr>
            <a:r>
              <a:rPr lang="es-CO" b="1" dirty="0" smtClean="0">
                <a:solidFill>
                  <a:schemeClr val="bg1"/>
                </a:solidFill>
              </a:rPr>
              <a:t>Incumplir </a:t>
            </a:r>
            <a:r>
              <a:rPr lang="es-CO" b="1" dirty="0">
                <a:solidFill>
                  <a:schemeClr val="bg1"/>
                </a:solidFill>
              </a:rPr>
              <a:t>el compromiso académico o disciplinario, después de llevar un proceso</a:t>
            </a:r>
            <a:r>
              <a:rPr lang="es-CO" b="1" dirty="0" smtClean="0">
                <a:solidFill>
                  <a:schemeClr val="bg1"/>
                </a:solidFill>
              </a:rPr>
              <a:t>.</a:t>
            </a:r>
          </a:p>
          <a:p>
            <a:pPr marL="457200" indent="-457200">
              <a:buAutoNum type="arabicPeriod"/>
            </a:pPr>
            <a:r>
              <a:rPr lang="es-CO" b="1" dirty="0" smtClean="0">
                <a:solidFill>
                  <a:schemeClr val="bg1"/>
                </a:solidFill>
              </a:rPr>
              <a:t>Reincidir </a:t>
            </a:r>
            <a:r>
              <a:rPr lang="es-CO" b="1" dirty="0">
                <a:solidFill>
                  <a:schemeClr val="bg1"/>
                </a:solidFill>
              </a:rPr>
              <a:t>en la acción que ameritó matrícula de observación. </a:t>
            </a:r>
            <a:endParaRPr lang="es-CO" b="1" dirty="0" smtClean="0">
              <a:solidFill>
                <a:schemeClr val="bg1"/>
              </a:solidFill>
            </a:endParaRPr>
          </a:p>
          <a:p>
            <a:pPr marL="457200" indent="-457200">
              <a:buAutoNum type="arabicPeriod"/>
            </a:pPr>
            <a:r>
              <a:rPr lang="es-CO" b="1" dirty="0" smtClean="0">
                <a:solidFill>
                  <a:schemeClr val="bg1"/>
                </a:solidFill>
              </a:rPr>
              <a:t>Reprobar </a:t>
            </a:r>
            <a:r>
              <a:rPr lang="es-CO" b="1" dirty="0">
                <a:solidFill>
                  <a:schemeClr val="bg1"/>
                </a:solidFill>
              </a:rPr>
              <a:t>el año escolar por causas  asociadas con alguna de las situaciones de impacto gravísimo. </a:t>
            </a:r>
            <a:endParaRPr lang="es-CO" b="1" dirty="0" smtClean="0">
              <a:solidFill>
                <a:schemeClr val="bg1"/>
              </a:solidFill>
            </a:endParaRPr>
          </a:p>
          <a:p>
            <a:pPr marL="457200" indent="-457200">
              <a:buAutoNum type="arabicPeriod"/>
            </a:pPr>
            <a:r>
              <a:rPr lang="es-CO" b="1" dirty="0" smtClean="0">
                <a:solidFill>
                  <a:schemeClr val="bg1"/>
                </a:solidFill>
              </a:rPr>
              <a:t>Reprobar </a:t>
            </a:r>
            <a:r>
              <a:rPr lang="es-CO" b="1" dirty="0">
                <a:solidFill>
                  <a:schemeClr val="bg1"/>
                </a:solidFill>
              </a:rPr>
              <a:t>el año escolar por segunda vez en el colegio </a:t>
            </a:r>
            <a:endParaRPr lang="es-CO" b="1" dirty="0" smtClean="0">
              <a:solidFill>
                <a:schemeClr val="bg1"/>
              </a:solidFill>
            </a:endParaRPr>
          </a:p>
          <a:p>
            <a:pPr marL="457200" indent="-457200">
              <a:buAutoNum type="arabicPeriod"/>
            </a:pPr>
            <a:r>
              <a:rPr lang="es-CO" b="1" dirty="0" smtClean="0">
                <a:solidFill>
                  <a:schemeClr val="bg1"/>
                </a:solidFill>
              </a:rPr>
              <a:t>Realizar </a:t>
            </a:r>
            <a:r>
              <a:rPr lang="es-CO" b="1" dirty="0">
                <a:solidFill>
                  <a:schemeClr val="bg1"/>
                </a:solidFill>
              </a:rPr>
              <a:t>actividades en nombre del colegio sin la respectiva autorización de Rectoría o Consejo Directivo. </a:t>
            </a:r>
            <a:endParaRPr lang="es-CO" b="1" dirty="0" smtClean="0">
              <a:solidFill>
                <a:schemeClr val="bg1"/>
              </a:solidFill>
            </a:endParaRPr>
          </a:p>
          <a:p>
            <a:pPr marL="457200" indent="-457200">
              <a:buAutoNum type="arabicPeriod"/>
            </a:pPr>
            <a:r>
              <a:rPr lang="es-CO" b="1" dirty="0" smtClean="0">
                <a:solidFill>
                  <a:schemeClr val="bg1"/>
                </a:solidFill>
              </a:rPr>
              <a:t>Ausentarse </a:t>
            </a:r>
            <a:r>
              <a:rPr lang="es-CO" b="1" dirty="0">
                <a:solidFill>
                  <a:schemeClr val="bg1"/>
                </a:solidFill>
              </a:rPr>
              <a:t>del colegio sin autorización escrita de coordinación </a:t>
            </a:r>
            <a:r>
              <a:rPr lang="es-CO" b="1" dirty="0" smtClean="0">
                <a:solidFill>
                  <a:schemeClr val="bg1"/>
                </a:solidFill>
              </a:rPr>
              <a:t> </a:t>
            </a:r>
            <a:r>
              <a:rPr lang="es-CO" b="1" dirty="0">
                <a:solidFill>
                  <a:schemeClr val="bg1"/>
                </a:solidFill>
              </a:rPr>
              <a:t>o de quien haga sus veces. </a:t>
            </a:r>
          </a:p>
        </p:txBody>
      </p:sp>
      <p:pic>
        <p:nvPicPr>
          <p:cNvPr id="2" name="Marcador de contenido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133330" y="1872728"/>
            <a:ext cx="3174341" cy="29735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164661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431074" y="535577"/>
            <a:ext cx="6844937" cy="5643154"/>
          </a:xfrm>
        </p:spPr>
        <p:txBody>
          <a:bodyPr>
            <a:normAutofit fontScale="62500" lnSpcReduction="20000"/>
          </a:bodyPr>
          <a:lstStyle/>
          <a:p>
            <a:pPr marL="0" indent="0">
              <a:buNone/>
            </a:pPr>
            <a:r>
              <a:rPr lang="es-CO" b="1" dirty="0">
                <a:solidFill>
                  <a:schemeClr val="bg1"/>
                </a:solidFill>
              </a:rPr>
              <a:t>8. Cometer dentro de la institución cualquier tipo de falta relacionada con la Ley 1098 de 2006, Código de la Infancia y la Adolescencia. </a:t>
            </a:r>
            <a:endParaRPr lang="es-CO" b="1" dirty="0" smtClean="0">
              <a:solidFill>
                <a:schemeClr val="bg1"/>
              </a:solidFill>
            </a:endParaRPr>
          </a:p>
          <a:p>
            <a:pPr marL="0" indent="0">
              <a:buNone/>
            </a:pPr>
            <a:r>
              <a:rPr lang="es-CO" b="1" dirty="0" smtClean="0">
                <a:solidFill>
                  <a:schemeClr val="bg1"/>
                </a:solidFill>
              </a:rPr>
              <a:t>9</a:t>
            </a:r>
            <a:r>
              <a:rPr lang="es-CO" b="1" dirty="0">
                <a:solidFill>
                  <a:schemeClr val="bg1"/>
                </a:solidFill>
              </a:rPr>
              <a:t>. Entrar o salir por sitios no permitidos como rejas, muros, o puertas no autorizadas. </a:t>
            </a:r>
            <a:endParaRPr lang="es-CO" b="1" dirty="0" smtClean="0">
              <a:solidFill>
                <a:schemeClr val="bg1"/>
              </a:solidFill>
            </a:endParaRPr>
          </a:p>
          <a:p>
            <a:pPr marL="0" indent="0">
              <a:buNone/>
            </a:pPr>
            <a:r>
              <a:rPr lang="es-CO" b="1" dirty="0" smtClean="0">
                <a:solidFill>
                  <a:schemeClr val="bg1"/>
                </a:solidFill>
              </a:rPr>
              <a:t>10</a:t>
            </a:r>
            <a:r>
              <a:rPr lang="es-CO" b="1" dirty="0">
                <a:solidFill>
                  <a:schemeClr val="bg1"/>
                </a:solidFill>
              </a:rPr>
              <a:t>. Impedir el normal desarrollo de las actividades escolares, con actos que atenten contra la dignidad, integridad y los derechos propios y de los demás.  </a:t>
            </a:r>
            <a:endParaRPr lang="es-CO" b="1" dirty="0" smtClean="0">
              <a:solidFill>
                <a:schemeClr val="bg1"/>
              </a:solidFill>
            </a:endParaRPr>
          </a:p>
          <a:p>
            <a:pPr marL="0" indent="0">
              <a:buNone/>
            </a:pPr>
            <a:r>
              <a:rPr lang="es-CO" b="1" dirty="0" smtClean="0">
                <a:solidFill>
                  <a:schemeClr val="bg1"/>
                </a:solidFill>
              </a:rPr>
              <a:t>11</a:t>
            </a:r>
            <a:r>
              <a:rPr lang="es-CO" b="1" dirty="0">
                <a:solidFill>
                  <a:schemeClr val="bg1"/>
                </a:solidFill>
              </a:rPr>
              <a:t>. Protagonizar o promover escándalos en sitios públicos, comprometiendo el nombre del colegio </a:t>
            </a:r>
            <a:endParaRPr lang="es-CO" b="1" dirty="0" smtClean="0">
              <a:solidFill>
                <a:schemeClr val="bg1"/>
              </a:solidFill>
            </a:endParaRPr>
          </a:p>
          <a:p>
            <a:pPr marL="0" indent="0">
              <a:buNone/>
            </a:pPr>
            <a:r>
              <a:rPr lang="es-CO" b="1" dirty="0" smtClean="0">
                <a:solidFill>
                  <a:schemeClr val="bg1"/>
                </a:solidFill>
              </a:rPr>
              <a:t>12</a:t>
            </a:r>
            <a:r>
              <a:rPr lang="es-CO" b="1" dirty="0">
                <a:solidFill>
                  <a:schemeClr val="bg1"/>
                </a:solidFill>
              </a:rPr>
              <a:t>. Protagonizar acciones de desorden o mal uso del sistema de transporte público o escolar poniendo  en riesgo su integridad personal</a:t>
            </a:r>
            <a:r>
              <a:rPr lang="es-CO" b="1" dirty="0" smtClean="0">
                <a:solidFill>
                  <a:schemeClr val="bg1"/>
                </a:solidFill>
              </a:rPr>
              <a:t>.</a:t>
            </a:r>
          </a:p>
          <a:p>
            <a:pPr marL="0" indent="0">
              <a:buNone/>
            </a:pPr>
            <a:r>
              <a:rPr lang="es-CO" b="1" dirty="0" smtClean="0">
                <a:solidFill>
                  <a:schemeClr val="bg1"/>
                </a:solidFill>
              </a:rPr>
              <a:t>13</a:t>
            </a:r>
            <a:r>
              <a:rPr lang="es-CO" b="1" dirty="0">
                <a:solidFill>
                  <a:schemeClr val="bg1"/>
                </a:solidFill>
              </a:rPr>
              <a:t>. Agredir física o verbalmente por cualquier medio a algún miembro de la comunidad educativa. </a:t>
            </a:r>
            <a:endParaRPr lang="es-CO" b="1" dirty="0" smtClean="0">
              <a:solidFill>
                <a:schemeClr val="bg1"/>
              </a:solidFill>
            </a:endParaRPr>
          </a:p>
          <a:p>
            <a:pPr marL="0" indent="0">
              <a:buNone/>
            </a:pPr>
            <a:r>
              <a:rPr lang="es-CO" b="1" dirty="0" smtClean="0">
                <a:solidFill>
                  <a:schemeClr val="bg1"/>
                </a:solidFill>
              </a:rPr>
              <a:t>14</a:t>
            </a:r>
            <a:r>
              <a:rPr lang="es-CO" b="1" dirty="0">
                <a:solidFill>
                  <a:schemeClr val="bg1"/>
                </a:solidFill>
              </a:rPr>
              <a:t>. Hurtar, ocultar, o sustraer objetos de propiedad o uso de la institución o de cualquier miembro de la comunidad educativa. </a:t>
            </a:r>
            <a:endParaRPr lang="es-CO" b="1" dirty="0" smtClean="0">
              <a:solidFill>
                <a:schemeClr val="bg1"/>
              </a:solidFill>
            </a:endParaRPr>
          </a:p>
          <a:p>
            <a:pPr marL="0" indent="0">
              <a:buNone/>
            </a:pPr>
            <a:r>
              <a:rPr lang="es-CO" b="1" dirty="0" smtClean="0">
                <a:solidFill>
                  <a:schemeClr val="bg1"/>
                </a:solidFill>
              </a:rPr>
              <a:t>15</a:t>
            </a:r>
            <a:r>
              <a:rPr lang="es-CO" b="1" dirty="0">
                <a:solidFill>
                  <a:schemeClr val="bg1"/>
                </a:solidFill>
              </a:rPr>
              <a:t>. Adulterar o falsificar información académica, firmas, registros evaluativos y documentos que se manejen en las diferentes dependencias. </a:t>
            </a:r>
            <a:endParaRPr lang="es-CO" b="1" dirty="0" smtClean="0">
              <a:solidFill>
                <a:schemeClr val="bg1"/>
              </a:solidFill>
            </a:endParaRPr>
          </a:p>
          <a:p>
            <a:pPr marL="0" indent="0">
              <a:buNone/>
            </a:pPr>
            <a:r>
              <a:rPr lang="es-CO" b="1" dirty="0" smtClean="0">
                <a:solidFill>
                  <a:schemeClr val="bg1"/>
                </a:solidFill>
              </a:rPr>
              <a:t>16</a:t>
            </a:r>
            <a:r>
              <a:rPr lang="es-CO" b="1" dirty="0">
                <a:solidFill>
                  <a:schemeClr val="bg1"/>
                </a:solidFill>
              </a:rPr>
              <a:t>. Portar, divulgar o estimular el comercio o uso de material pornográfico. </a:t>
            </a:r>
            <a:endParaRPr lang="es-CO" b="1" dirty="0" smtClean="0">
              <a:solidFill>
                <a:schemeClr val="bg1"/>
              </a:solidFill>
            </a:endParaRPr>
          </a:p>
          <a:p>
            <a:pPr marL="0" indent="0">
              <a:buNone/>
            </a:pPr>
            <a:r>
              <a:rPr lang="es-CO" b="1" dirty="0" smtClean="0">
                <a:solidFill>
                  <a:schemeClr val="bg1"/>
                </a:solidFill>
              </a:rPr>
              <a:t>17</a:t>
            </a:r>
            <a:r>
              <a:rPr lang="es-CO" b="1" dirty="0">
                <a:solidFill>
                  <a:schemeClr val="bg1"/>
                </a:solidFill>
              </a:rPr>
              <a:t>. Hacer mal uso de la información confidencial de la Institución o de otra entidad en el servicio </a:t>
            </a:r>
            <a:r>
              <a:rPr lang="es-CO" b="1" dirty="0" smtClean="0">
                <a:solidFill>
                  <a:schemeClr val="bg1"/>
                </a:solidFill>
              </a:rPr>
              <a:t>social.</a:t>
            </a:r>
            <a:endParaRPr lang="es-CO" b="1" dirty="0">
              <a:solidFill>
                <a:schemeClr val="bg1"/>
              </a:solidFill>
            </a:endParaRPr>
          </a:p>
        </p:txBody>
      </p:sp>
      <p:pic>
        <p:nvPicPr>
          <p:cNvPr id="2" name="Marcador de contenido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60018" y="2026882"/>
            <a:ext cx="3470275" cy="26605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938568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778656" y="1101119"/>
            <a:ext cx="6732487" cy="5155989"/>
          </a:xfrm>
        </p:spPr>
        <p:txBody>
          <a:bodyPr>
            <a:normAutofit fontScale="70000" lnSpcReduction="20000"/>
          </a:bodyPr>
          <a:lstStyle/>
          <a:p>
            <a:pPr marL="0" indent="0">
              <a:buNone/>
            </a:pPr>
            <a:r>
              <a:rPr lang="es-CO" b="1" dirty="0">
                <a:solidFill>
                  <a:schemeClr val="bg1"/>
                </a:solidFill>
              </a:rPr>
              <a:t>18. Suplantar al acudiente para resolver situaciones o problemas. </a:t>
            </a:r>
            <a:endParaRPr lang="es-CO" b="1" dirty="0" smtClean="0">
              <a:solidFill>
                <a:schemeClr val="bg1"/>
              </a:solidFill>
            </a:endParaRPr>
          </a:p>
          <a:p>
            <a:pPr marL="0" indent="0">
              <a:buNone/>
            </a:pPr>
            <a:r>
              <a:rPr lang="es-CO" b="1" dirty="0" smtClean="0">
                <a:solidFill>
                  <a:schemeClr val="bg1"/>
                </a:solidFill>
              </a:rPr>
              <a:t>19</a:t>
            </a:r>
            <a:r>
              <a:rPr lang="es-CO" b="1" dirty="0">
                <a:solidFill>
                  <a:schemeClr val="bg1"/>
                </a:solidFill>
              </a:rPr>
              <a:t>. Presentarse a cualquier actividad escolar o al colegio en estado de embriaguez o bajo el efecto de sustancias </a:t>
            </a:r>
            <a:r>
              <a:rPr lang="es-CO" b="1" dirty="0" smtClean="0">
                <a:solidFill>
                  <a:schemeClr val="bg1"/>
                </a:solidFill>
              </a:rPr>
              <a:t>psicoactivas</a:t>
            </a:r>
          </a:p>
          <a:p>
            <a:pPr marL="0" indent="0">
              <a:buNone/>
            </a:pPr>
            <a:r>
              <a:rPr lang="es-CO" b="1" dirty="0" smtClean="0">
                <a:solidFill>
                  <a:schemeClr val="bg1"/>
                </a:solidFill>
              </a:rPr>
              <a:t>20</a:t>
            </a:r>
            <a:r>
              <a:rPr lang="es-CO" b="1" dirty="0">
                <a:solidFill>
                  <a:schemeClr val="bg1"/>
                </a:solidFill>
              </a:rPr>
              <a:t>. Pertenecer a pandillas delincuenciales o promover la formación de las mismas. </a:t>
            </a:r>
            <a:endParaRPr lang="es-CO" b="1" dirty="0" smtClean="0">
              <a:solidFill>
                <a:schemeClr val="bg1"/>
              </a:solidFill>
            </a:endParaRPr>
          </a:p>
          <a:p>
            <a:pPr marL="0" indent="0">
              <a:buNone/>
            </a:pPr>
            <a:r>
              <a:rPr lang="es-CO" b="1" dirty="0" smtClean="0">
                <a:solidFill>
                  <a:schemeClr val="bg1"/>
                </a:solidFill>
              </a:rPr>
              <a:t>21</a:t>
            </a:r>
            <a:r>
              <a:rPr lang="es-CO" b="1" dirty="0">
                <a:solidFill>
                  <a:schemeClr val="bg1"/>
                </a:solidFill>
              </a:rPr>
              <a:t>. Portar, consumir, traficar o comercializar licor o sustancias psicoactivas. </a:t>
            </a:r>
            <a:endParaRPr lang="es-CO" b="1" dirty="0" smtClean="0">
              <a:solidFill>
                <a:schemeClr val="bg1"/>
              </a:solidFill>
            </a:endParaRPr>
          </a:p>
          <a:p>
            <a:pPr marL="0" indent="0">
              <a:buNone/>
            </a:pPr>
            <a:r>
              <a:rPr lang="es-CO" b="1" dirty="0" smtClean="0">
                <a:solidFill>
                  <a:schemeClr val="bg1"/>
                </a:solidFill>
              </a:rPr>
              <a:t>22</a:t>
            </a:r>
            <a:r>
              <a:rPr lang="es-CO" b="1" dirty="0">
                <a:solidFill>
                  <a:schemeClr val="bg1"/>
                </a:solidFill>
              </a:rPr>
              <a:t>. Inducir a las compañeras  al consumo o adquisición de licor o  sustancias psicoactivas, dentro o fuera del colegio. </a:t>
            </a:r>
            <a:endParaRPr lang="es-CO" b="1" dirty="0" smtClean="0">
              <a:solidFill>
                <a:schemeClr val="bg1"/>
              </a:solidFill>
            </a:endParaRPr>
          </a:p>
          <a:p>
            <a:pPr marL="0" indent="0">
              <a:buNone/>
            </a:pPr>
            <a:r>
              <a:rPr lang="es-CO" b="1" dirty="0" smtClean="0">
                <a:solidFill>
                  <a:schemeClr val="bg1"/>
                </a:solidFill>
              </a:rPr>
              <a:t>23</a:t>
            </a:r>
            <a:r>
              <a:rPr lang="es-CO" b="1" dirty="0">
                <a:solidFill>
                  <a:schemeClr val="bg1"/>
                </a:solidFill>
              </a:rPr>
              <a:t>. Negarse a recibir tratamiento  sugerido por el colegio o interrumpirlo  cuando se trata de procesos  de rehabilitación.  </a:t>
            </a:r>
            <a:endParaRPr lang="es-CO" b="1" dirty="0" smtClean="0">
              <a:solidFill>
                <a:schemeClr val="bg1"/>
              </a:solidFill>
            </a:endParaRPr>
          </a:p>
          <a:p>
            <a:pPr marL="0" indent="0">
              <a:buNone/>
            </a:pPr>
            <a:r>
              <a:rPr lang="es-CO" b="1" dirty="0" smtClean="0">
                <a:solidFill>
                  <a:schemeClr val="bg1"/>
                </a:solidFill>
              </a:rPr>
              <a:t>24</a:t>
            </a:r>
            <a:r>
              <a:rPr lang="es-CO" b="1" dirty="0">
                <a:solidFill>
                  <a:schemeClr val="bg1"/>
                </a:solidFill>
              </a:rPr>
              <a:t>. Situaciones de agresión escolar que sean constitutivas de presuntos delitos contra la libertad, integridad y formación sexual. </a:t>
            </a:r>
            <a:endParaRPr lang="es-CO" b="1" dirty="0" smtClean="0">
              <a:solidFill>
                <a:schemeClr val="bg1"/>
              </a:solidFill>
            </a:endParaRPr>
          </a:p>
          <a:p>
            <a:pPr marL="0" indent="0">
              <a:buNone/>
            </a:pPr>
            <a:r>
              <a:rPr lang="es-CO" b="1" dirty="0" smtClean="0">
                <a:solidFill>
                  <a:schemeClr val="bg1"/>
                </a:solidFill>
              </a:rPr>
              <a:t>25</a:t>
            </a:r>
            <a:r>
              <a:rPr lang="es-CO" b="1" dirty="0">
                <a:solidFill>
                  <a:schemeClr val="bg1"/>
                </a:solidFill>
              </a:rPr>
              <a:t>. Situaciones que constituyan cualquier otro delito establecido en la ley penal colombiana vigente.  </a:t>
            </a:r>
          </a:p>
          <a:p>
            <a:pPr marL="0" indent="0">
              <a:buNone/>
            </a:pPr>
            <a:endParaRPr lang="es-CO" dirty="0"/>
          </a:p>
        </p:txBody>
      </p:sp>
      <p:pic>
        <p:nvPicPr>
          <p:cNvPr id="2" name="Marcador de contenido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636000" y="1689894"/>
            <a:ext cx="285750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920759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261258"/>
            <a:ext cx="9905998" cy="1306286"/>
          </a:xfrm>
        </p:spPr>
        <p:txBody>
          <a:bodyPr>
            <a:normAutofit fontScale="90000"/>
          </a:bodyPr>
          <a:lstStyle/>
          <a:p>
            <a:pPr algn="ctr"/>
            <a:r>
              <a:rPr lang="es-CO" sz="3100" b="1" dirty="0">
                <a:solidFill>
                  <a:schemeClr val="bg1"/>
                </a:solidFill>
              </a:rPr>
              <a:t>Artículo 32. De los protocolos, finalidad, contenido y aplicación. </a:t>
            </a:r>
            <a:r>
              <a:rPr lang="es-CO" dirty="0"/>
              <a:t/>
            </a:r>
            <a:br>
              <a:rPr lang="es-CO" dirty="0"/>
            </a:br>
            <a:endParaRPr lang="es-CO" dirty="0"/>
          </a:p>
        </p:txBody>
      </p:sp>
      <p:sp>
        <p:nvSpPr>
          <p:cNvPr id="3" name="Marcador de contenido 2"/>
          <p:cNvSpPr>
            <a:spLocks noGrp="1"/>
          </p:cNvSpPr>
          <p:nvPr>
            <p:ph sz="half" idx="1"/>
          </p:nvPr>
        </p:nvSpPr>
        <p:spPr>
          <a:xfrm>
            <a:off x="705394" y="1449977"/>
            <a:ext cx="6283235" cy="4624252"/>
          </a:xfrm>
        </p:spPr>
        <p:txBody>
          <a:bodyPr>
            <a:normAutofit fontScale="62500" lnSpcReduction="20000"/>
          </a:bodyPr>
          <a:lstStyle/>
          <a:p>
            <a:pPr marL="0" indent="0">
              <a:buNone/>
            </a:pPr>
            <a:r>
              <a:rPr lang="es-CO" b="1" dirty="0" smtClean="0">
                <a:solidFill>
                  <a:schemeClr val="bg1"/>
                </a:solidFill>
              </a:rPr>
              <a:t>Los </a:t>
            </a:r>
            <a:r>
              <a:rPr lang="es-CO" b="1" dirty="0">
                <a:solidFill>
                  <a:schemeClr val="bg1"/>
                </a:solidFill>
              </a:rPr>
              <a:t>protocolos </a:t>
            </a:r>
            <a:r>
              <a:rPr lang="es-CO" b="1" dirty="0" smtClean="0">
                <a:solidFill>
                  <a:schemeClr val="bg1"/>
                </a:solidFill>
              </a:rPr>
              <a:t>de la </a:t>
            </a:r>
            <a:r>
              <a:rPr lang="es-CO" b="1" dirty="0">
                <a:solidFill>
                  <a:schemeClr val="bg1"/>
                </a:solidFill>
              </a:rPr>
              <a:t>I.E.D</a:t>
            </a:r>
            <a:r>
              <a:rPr lang="es-CO" b="1" dirty="0" smtClean="0">
                <a:solidFill>
                  <a:schemeClr val="bg1"/>
                </a:solidFill>
              </a:rPr>
              <a:t>. San José de Sitionuevo, </a:t>
            </a:r>
            <a:r>
              <a:rPr lang="es-CO" b="1" dirty="0">
                <a:solidFill>
                  <a:schemeClr val="bg1"/>
                </a:solidFill>
              </a:rPr>
              <a:t>estarán orientados a fijar los procedimientos necesarios para asistir oportunamente a la comunidad educativa frente a las situaciones que afectan la convivencia escolar y el ejercicio de los derechos humanos, sexuales y reproductivos.  </a:t>
            </a:r>
            <a:endParaRPr lang="es-CO" b="1" dirty="0" smtClean="0">
              <a:solidFill>
                <a:schemeClr val="bg1"/>
              </a:solidFill>
            </a:endParaRPr>
          </a:p>
          <a:p>
            <a:pPr marL="0" indent="0">
              <a:buNone/>
            </a:pPr>
            <a:r>
              <a:rPr lang="es-CO" b="1" dirty="0" smtClean="0">
                <a:solidFill>
                  <a:schemeClr val="bg1"/>
                </a:solidFill>
              </a:rPr>
              <a:t>El </a:t>
            </a:r>
            <a:r>
              <a:rPr lang="es-CO" b="1" dirty="0">
                <a:solidFill>
                  <a:schemeClr val="bg1"/>
                </a:solidFill>
              </a:rPr>
              <a:t>conducto regular que se debe tener en cuenta para tratar las situaciones de convivencia que se puedan presentar es: </a:t>
            </a:r>
            <a:endParaRPr lang="es-CO" b="1" dirty="0" smtClean="0">
              <a:solidFill>
                <a:schemeClr val="bg1"/>
              </a:solidFill>
            </a:endParaRPr>
          </a:p>
          <a:p>
            <a:pPr marL="0" indent="0">
              <a:buNone/>
            </a:pPr>
            <a:r>
              <a:rPr lang="es-CO" b="1" dirty="0" smtClean="0">
                <a:solidFill>
                  <a:schemeClr val="bg1"/>
                </a:solidFill>
              </a:rPr>
              <a:t>Tratamiento </a:t>
            </a:r>
            <a:r>
              <a:rPr lang="es-CO" b="1" dirty="0">
                <a:solidFill>
                  <a:schemeClr val="bg1"/>
                </a:solidFill>
              </a:rPr>
              <a:t>de la situación por parte del docente conocedor de la situación de convivencia, o con quien se presenta la dificultad. </a:t>
            </a:r>
          </a:p>
          <a:p>
            <a:pPr marL="0" indent="0">
              <a:buNone/>
            </a:pPr>
            <a:r>
              <a:rPr lang="es-CO" b="1" dirty="0" smtClean="0">
                <a:solidFill>
                  <a:schemeClr val="bg1"/>
                </a:solidFill>
              </a:rPr>
              <a:t>Director </a:t>
            </a:r>
            <a:r>
              <a:rPr lang="es-CO" b="1" dirty="0">
                <a:solidFill>
                  <a:schemeClr val="bg1"/>
                </a:solidFill>
              </a:rPr>
              <a:t>de curso o jefe de área, según el caso. Si es necesario interviene orientación. </a:t>
            </a:r>
          </a:p>
          <a:p>
            <a:pPr marL="0" indent="0">
              <a:buNone/>
            </a:pPr>
            <a:r>
              <a:rPr lang="es-CO" b="1" dirty="0" smtClean="0">
                <a:solidFill>
                  <a:schemeClr val="bg1"/>
                </a:solidFill>
              </a:rPr>
              <a:t>Coordinación de </a:t>
            </a:r>
            <a:r>
              <a:rPr lang="es-CO" b="1" dirty="0">
                <a:solidFill>
                  <a:schemeClr val="bg1"/>
                </a:solidFill>
              </a:rPr>
              <a:t>acuerdo al </a:t>
            </a:r>
            <a:r>
              <a:rPr lang="es-CO" b="1" dirty="0" smtClean="0">
                <a:solidFill>
                  <a:schemeClr val="bg1"/>
                </a:solidFill>
              </a:rPr>
              <a:t>grado y sede.  </a:t>
            </a:r>
            <a:endParaRPr lang="es-CO" b="1" dirty="0">
              <a:solidFill>
                <a:schemeClr val="bg1"/>
              </a:solidFill>
            </a:endParaRPr>
          </a:p>
          <a:p>
            <a:pPr marL="0" indent="0">
              <a:buNone/>
            </a:pPr>
            <a:r>
              <a:rPr lang="es-CO" b="1" dirty="0" smtClean="0">
                <a:solidFill>
                  <a:schemeClr val="bg1"/>
                </a:solidFill>
              </a:rPr>
              <a:t>Consejo </a:t>
            </a:r>
            <a:r>
              <a:rPr lang="es-CO" b="1" dirty="0">
                <a:solidFill>
                  <a:schemeClr val="bg1"/>
                </a:solidFill>
              </a:rPr>
              <a:t>Académico o Comité Escolar  de Convivencia. </a:t>
            </a:r>
          </a:p>
          <a:p>
            <a:pPr marL="0" indent="0">
              <a:buNone/>
            </a:pPr>
            <a:r>
              <a:rPr lang="es-CO" b="1" dirty="0" smtClean="0">
                <a:solidFill>
                  <a:schemeClr val="bg1"/>
                </a:solidFill>
              </a:rPr>
              <a:t>Consejo </a:t>
            </a:r>
            <a:r>
              <a:rPr lang="es-CO" b="1" dirty="0">
                <a:solidFill>
                  <a:schemeClr val="bg1"/>
                </a:solidFill>
              </a:rPr>
              <a:t>Directivo </a:t>
            </a:r>
          </a:p>
          <a:p>
            <a:pPr marL="0" indent="0">
              <a:buNone/>
            </a:pPr>
            <a:r>
              <a:rPr lang="es-CO" b="1" dirty="0" smtClean="0">
                <a:solidFill>
                  <a:schemeClr val="bg1"/>
                </a:solidFill>
              </a:rPr>
              <a:t> Rectoría</a:t>
            </a:r>
            <a:endParaRPr lang="es-CO" b="1" dirty="0">
              <a:solidFill>
                <a:schemeClr val="bg1"/>
              </a:solidFill>
            </a:endParaRP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24897" y="1359876"/>
            <a:ext cx="3422514" cy="49220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101481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461764"/>
            <a:ext cx="9905998" cy="909836"/>
          </a:xfrm>
        </p:spPr>
        <p:txBody>
          <a:bodyPr/>
          <a:lstStyle/>
          <a:p>
            <a:pPr algn="ctr"/>
            <a:r>
              <a:rPr lang="es-CO" b="1" dirty="0">
                <a:solidFill>
                  <a:schemeClr val="bg1"/>
                </a:solidFill>
              </a:rPr>
              <a:t>Artículo 33. Debido Proceso. </a:t>
            </a:r>
          </a:p>
        </p:txBody>
      </p:sp>
      <p:sp>
        <p:nvSpPr>
          <p:cNvPr id="3" name="Marcador de contenido 2"/>
          <p:cNvSpPr>
            <a:spLocks noGrp="1"/>
          </p:cNvSpPr>
          <p:nvPr>
            <p:ph sz="half" idx="1"/>
          </p:nvPr>
        </p:nvSpPr>
        <p:spPr>
          <a:xfrm>
            <a:off x="627017" y="1622468"/>
            <a:ext cx="5222965" cy="4168732"/>
          </a:xfrm>
        </p:spPr>
        <p:txBody>
          <a:bodyPr>
            <a:normAutofit fontScale="70000" lnSpcReduction="20000"/>
          </a:bodyPr>
          <a:lstStyle/>
          <a:p>
            <a:pPr marL="0" indent="0">
              <a:buNone/>
            </a:pPr>
            <a:r>
              <a:rPr lang="es-CO" b="1" dirty="0" smtClean="0">
                <a:solidFill>
                  <a:schemeClr val="bg1"/>
                </a:solidFill>
              </a:rPr>
              <a:t>El </a:t>
            </a:r>
            <a:r>
              <a:rPr lang="es-CO" b="1" dirty="0">
                <a:solidFill>
                  <a:schemeClr val="bg1"/>
                </a:solidFill>
              </a:rPr>
              <a:t>debido proceso es el conjunto de etapas formales e imprescindibles dentro de un proceso con el propósito de  regular las relaciones dentro de la comunidad educativa, y para sancionar disciplinariamente el incumplimiento las reglas establecidas en este manual de convivencia. </a:t>
            </a:r>
            <a:endParaRPr lang="es-CO" b="1" dirty="0" smtClean="0">
              <a:solidFill>
                <a:schemeClr val="bg1"/>
              </a:solidFill>
            </a:endParaRPr>
          </a:p>
          <a:p>
            <a:pPr marL="0" indent="0">
              <a:buNone/>
            </a:pPr>
            <a:r>
              <a:rPr lang="es-CO" b="1" dirty="0" smtClean="0">
                <a:solidFill>
                  <a:schemeClr val="bg1"/>
                </a:solidFill>
              </a:rPr>
              <a:t>En </a:t>
            </a:r>
            <a:r>
              <a:rPr lang="es-CO" b="1" dirty="0">
                <a:solidFill>
                  <a:schemeClr val="bg1"/>
                </a:solidFill>
              </a:rPr>
              <a:t>todos los casos se procederá según la normatividad vigente: Constitución Política de Colombia,  Artículo 29;  Ley 115 de 1994, Artículo 17; Ley 1098 de 2006, Artículo 26; Decreto 1860 de 1994. Ley 1620/13 y su Decreto Reglamentario 1965 de 11 de septiembre de 2013. En consecuencia, en caso de situaciones que afecten la convivencia, la institución agotará las  siguientes etapas: </a:t>
            </a: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81056" y="2929731"/>
            <a:ext cx="2857500" cy="2181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428909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326572"/>
            <a:ext cx="9905998" cy="862148"/>
          </a:xfrm>
        </p:spPr>
        <p:txBody>
          <a:bodyPr>
            <a:normAutofit fontScale="90000"/>
          </a:bodyPr>
          <a:lstStyle/>
          <a:p>
            <a:pPr algn="ctr"/>
            <a:r>
              <a:rPr lang="es-CO" dirty="0">
                <a:solidFill>
                  <a:schemeClr val="bg1"/>
                </a:solidFill>
              </a:rPr>
              <a:t>Situaciones de impacto leve (</a:t>
            </a:r>
            <a:r>
              <a:rPr lang="es-CO" dirty="0" smtClean="0">
                <a:solidFill>
                  <a:schemeClr val="bg1"/>
                </a:solidFill>
              </a:rPr>
              <a:t>tipo i) </a:t>
            </a:r>
            <a:r>
              <a:rPr lang="es-CO" dirty="0"/>
              <a:t/>
            </a:r>
            <a:br>
              <a:rPr lang="es-CO" dirty="0"/>
            </a:br>
            <a:endParaRPr lang="es-CO" dirty="0"/>
          </a:p>
        </p:txBody>
      </p:sp>
      <p:sp>
        <p:nvSpPr>
          <p:cNvPr id="3" name="Marcador de contenido 2"/>
          <p:cNvSpPr>
            <a:spLocks noGrp="1"/>
          </p:cNvSpPr>
          <p:nvPr>
            <p:ph sz="half" idx="1"/>
          </p:nvPr>
        </p:nvSpPr>
        <p:spPr>
          <a:xfrm>
            <a:off x="658084" y="1256708"/>
            <a:ext cx="6448110" cy="4843645"/>
          </a:xfrm>
        </p:spPr>
        <p:txBody>
          <a:bodyPr>
            <a:normAutofit fontScale="62500" lnSpcReduction="20000"/>
          </a:bodyPr>
          <a:lstStyle/>
          <a:p>
            <a:pPr marL="457200" indent="-457200">
              <a:buAutoNum type="arabicPeriod"/>
            </a:pPr>
            <a:r>
              <a:rPr lang="es-CO" b="1" dirty="0" smtClean="0">
                <a:solidFill>
                  <a:schemeClr val="bg1"/>
                </a:solidFill>
              </a:rPr>
              <a:t>El </a:t>
            </a:r>
            <a:r>
              <a:rPr lang="es-CO" b="1" dirty="0">
                <a:solidFill>
                  <a:schemeClr val="bg1"/>
                </a:solidFill>
              </a:rPr>
              <a:t>docente que conoce la situación, reúne inmediatamente a las partes involucradas en el conflicto con el propósito de mediar de manera pedagógica para que éstas expongan sus puntos de vista y busquen la reparación de los daños causados, el restablecimiento de los derechos y la reconciliación dentro de un clima de relaciones constructivas en el establecimiento educativo</a:t>
            </a:r>
            <a:r>
              <a:rPr lang="es-CO" b="1" dirty="0" smtClean="0">
                <a:solidFill>
                  <a:schemeClr val="bg1"/>
                </a:solidFill>
              </a:rPr>
              <a:t>.</a:t>
            </a:r>
          </a:p>
          <a:p>
            <a:pPr marL="457200" indent="-457200">
              <a:buAutoNum type="arabicPeriod"/>
            </a:pPr>
            <a:r>
              <a:rPr lang="es-CO" b="1" dirty="0" smtClean="0">
                <a:solidFill>
                  <a:schemeClr val="bg1"/>
                </a:solidFill>
              </a:rPr>
              <a:t>Fijar </a:t>
            </a:r>
            <a:r>
              <a:rPr lang="es-CO" b="1" dirty="0">
                <a:solidFill>
                  <a:schemeClr val="bg1"/>
                </a:solidFill>
              </a:rPr>
              <a:t>la forma de solución de manera imparcial, equitativa y justa, encaminada a buscar la reparación de los daños causados, el restablecimiento de los derechos y la reconciliación dentro de un clima de relaciones constructivas en el grupo involucrado o en el establecimiento educativo. </a:t>
            </a:r>
            <a:endParaRPr lang="es-CO" b="1" dirty="0" smtClean="0">
              <a:solidFill>
                <a:schemeClr val="bg1"/>
              </a:solidFill>
            </a:endParaRPr>
          </a:p>
          <a:p>
            <a:pPr marL="457200" indent="-457200">
              <a:buAutoNum type="arabicPeriod"/>
            </a:pPr>
            <a:r>
              <a:rPr lang="es-CO" b="1" dirty="0" smtClean="0">
                <a:solidFill>
                  <a:schemeClr val="bg1"/>
                </a:solidFill>
              </a:rPr>
              <a:t>Asignar </a:t>
            </a:r>
            <a:r>
              <a:rPr lang="es-CO" b="1" dirty="0">
                <a:solidFill>
                  <a:schemeClr val="bg1"/>
                </a:solidFill>
              </a:rPr>
              <a:t>una acción formativa y pedagógica que tienda a que el estudiante modifique su actuar.  De esta actuación se dejará constancia, (registro en el libro de seguimiento del estudiante</a:t>
            </a:r>
            <a:r>
              <a:rPr lang="es-CO" b="1" dirty="0" smtClean="0">
                <a:solidFill>
                  <a:schemeClr val="bg1"/>
                </a:solidFill>
              </a:rPr>
              <a:t>).</a:t>
            </a:r>
          </a:p>
          <a:p>
            <a:pPr marL="457200" indent="-457200">
              <a:buAutoNum type="arabicPeriod"/>
            </a:pPr>
            <a:r>
              <a:rPr lang="es-CO" b="1" dirty="0" smtClean="0">
                <a:solidFill>
                  <a:schemeClr val="bg1"/>
                </a:solidFill>
              </a:rPr>
              <a:t>Informe </a:t>
            </a:r>
            <a:r>
              <a:rPr lang="es-CO" b="1" dirty="0">
                <a:solidFill>
                  <a:schemeClr val="bg1"/>
                </a:solidFill>
              </a:rPr>
              <a:t>al Comité Escolar de Convivencia e inicio de seguimiento y monitoreo al cumplimiento de acuerdos y decisiones.</a:t>
            </a: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11135" y="2086632"/>
            <a:ext cx="2857500"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656577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352698"/>
            <a:ext cx="9905998" cy="1097280"/>
          </a:xfrm>
        </p:spPr>
        <p:txBody>
          <a:bodyPr>
            <a:normAutofit/>
          </a:bodyPr>
          <a:lstStyle/>
          <a:p>
            <a:pPr algn="ctr"/>
            <a:r>
              <a:rPr lang="es-CO" dirty="0">
                <a:solidFill>
                  <a:schemeClr val="bg1"/>
                </a:solidFill>
              </a:rPr>
              <a:t>Situaciones de impacto grave  (tipo </a:t>
            </a:r>
            <a:r>
              <a:rPr lang="es-CO" dirty="0" smtClean="0">
                <a:solidFill>
                  <a:schemeClr val="bg1"/>
                </a:solidFill>
              </a:rPr>
              <a:t>ii) </a:t>
            </a:r>
            <a:r>
              <a:rPr lang="es-CO" dirty="0"/>
              <a:t/>
            </a:r>
            <a:br>
              <a:rPr lang="es-CO" dirty="0"/>
            </a:br>
            <a:endParaRPr lang="es-CO" dirty="0"/>
          </a:p>
        </p:txBody>
      </p:sp>
      <p:sp>
        <p:nvSpPr>
          <p:cNvPr id="3" name="Marcador de contenido 2"/>
          <p:cNvSpPr>
            <a:spLocks noGrp="1"/>
          </p:cNvSpPr>
          <p:nvPr>
            <p:ph sz="half" idx="1"/>
          </p:nvPr>
        </p:nvSpPr>
        <p:spPr>
          <a:xfrm>
            <a:off x="613954" y="1449977"/>
            <a:ext cx="6753497" cy="4663439"/>
          </a:xfrm>
        </p:spPr>
        <p:txBody>
          <a:bodyPr>
            <a:normAutofit fontScale="62500" lnSpcReduction="20000"/>
          </a:bodyPr>
          <a:lstStyle/>
          <a:p>
            <a:pPr marL="0" indent="0">
              <a:buNone/>
            </a:pPr>
            <a:r>
              <a:rPr lang="es-CO" b="1" dirty="0" smtClean="0">
                <a:solidFill>
                  <a:schemeClr val="bg1"/>
                </a:solidFill>
              </a:rPr>
              <a:t>5</a:t>
            </a:r>
            <a:r>
              <a:rPr lang="es-CO" sz="2600" b="1" dirty="0">
                <a:solidFill>
                  <a:schemeClr val="bg1"/>
                </a:solidFill>
              </a:rPr>
              <a:t>. En caso de situaciones de impacto grave  (tipo ll), además de las acciones realizadas en las situaciones de tipo l, se informará al Director de grupo quien hará llamado de atención, dialogará con el estudiante y señalará las normas que consagran tales (situaciones) y las consecuencias que estas  pueden acarrear. </a:t>
            </a:r>
            <a:endParaRPr lang="es-CO" sz="2600" b="1" dirty="0" smtClean="0">
              <a:solidFill>
                <a:schemeClr val="bg1"/>
              </a:solidFill>
            </a:endParaRPr>
          </a:p>
          <a:p>
            <a:pPr marL="0" indent="0">
              <a:buNone/>
            </a:pPr>
            <a:r>
              <a:rPr lang="es-CO" sz="2600" b="1" dirty="0" smtClean="0">
                <a:solidFill>
                  <a:schemeClr val="bg1"/>
                </a:solidFill>
              </a:rPr>
              <a:t>6</a:t>
            </a:r>
            <a:r>
              <a:rPr lang="es-CO" sz="2600" b="1" dirty="0">
                <a:solidFill>
                  <a:schemeClr val="bg1"/>
                </a:solidFill>
              </a:rPr>
              <a:t>. Garantizar la atención inmediata en salud física y mental de los involucrados, mediante la remisión a las entidades competentes, si la situación lo amerita.  </a:t>
            </a:r>
            <a:endParaRPr lang="es-CO" sz="2600" b="1" dirty="0" smtClean="0">
              <a:solidFill>
                <a:schemeClr val="bg1"/>
              </a:solidFill>
            </a:endParaRPr>
          </a:p>
          <a:p>
            <a:pPr marL="0" indent="0">
              <a:buNone/>
            </a:pPr>
            <a:r>
              <a:rPr lang="es-CO" sz="2600" b="1" dirty="0" smtClean="0">
                <a:solidFill>
                  <a:schemeClr val="bg1"/>
                </a:solidFill>
              </a:rPr>
              <a:t> </a:t>
            </a:r>
            <a:r>
              <a:rPr lang="es-CO" sz="2600" b="1" dirty="0">
                <a:solidFill>
                  <a:schemeClr val="bg1"/>
                </a:solidFill>
              </a:rPr>
              <a:t>7. Citar e  Informar  de manera inmediata los padres, madres o acudientes de los estudiantes involucrados. </a:t>
            </a:r>
            <a:endParaRPr lang="es-CO" sz="2600" b="1" dirty="0" smtClean="0">
              <a:solidFill>
                <a:schemeClr val="bg1"/>
              </a:solidFill>
            </a:endParaRPr>
          </a:p>
          <a:p>
            <a:pPr marL="0" indent="0">
              <a:buNone/>
            </a:pPr>
            <a:r>
              <a:rPr lang="es-CO" sz="2600" b="1" dirty="0" smtClean="0">
                <a:solidFill>
                  <a:schemeClr val="bg1"/>
                </a:solidFill>
              </a:rPr>
              <a:t>8</a:t>
            </a:r>
            <a:r>
              <a:rPr lang="es-CO" sz="2600" b="1" dirty="0">
                <a:solidFill>
                  <a:schemeClr val="bg1"/>
                </a:solidFill>
              </a:rPr>
              <a:t>. Remisión al Comité Escolar de Convivencia para seguimiento, monitoreo de acuerdos y decisiones, intervienen en este proceso los involucrados.   </a:t>
            </a:r>
            <a:endParaRPr lang="es-CO" sz="2600" b="1" dirty="0" smtClean="0">
              <a:solidFill>
                <a:schemeClr val="bg1"/>
              </a:solidFill>
            </a:endParaRPr>
          </a:p>
          <a:p>
            <a:pPr marL="0" indent="0">
              <a:buNone/>
            </a:pPr>
            <a:r>
              <a:rPr lang="es-CO" sz="2600" b="1" dirty="0" smtClean="0">
                <a:solidFill>
                  <a:schemeClr val="bg1"/>
                </a:solidFill>
              </a:rPr>
              <a:t>9</a:t>
            </a:r>
            <a:r>
              <a:rPr lang="es-CO" sz="2600" b="1" dirty="0">
                <a:solidFill>
                  <a:schemeClr val="bg1"/>
                </a:solidFill>
              </a:rPr>
              <a:t>. Cuando se requieran medidas de restablecimiento de derechos, remitir la situación a las autoridades administrativas, en el marco de la Ley 1098 de 2006</a:t>
            </a:r>
            <a:r>
              <a:rPr lang="es-CO" sz="2600" b="1" dirty="0" smtClean="0">
                <a:solidFill>
                  <a:schemeClr val="bg1"/>
                </a:solidFill>
              </a:rPr>
              <a:t>.</a:t>
            </a:r>
            <a:endParaRPr lang="es-CO" sz="2600" b="1" dirty="0">
              <a:solidFill>
                <a:schemeClr val="bg1"/>
              </a:solidFill>
            </a:endParaRP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78556" y="2008255"/>
            <a:ext cx="3754114" cy="28250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732980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1141410" y="1097279"/>
            <a:ext cx="6121539" cy="4976949"/>
          </a:xfrm>
        </p:spPr>
        <p:txBody>
          <a:bodyPr>
            <a:normAutofit fontScale="70000" lnSpcReduction="20000"/>
          </a:bodyPr>
          <a:lstStyle/>
          <a:p>
            <a:pPr marL="0" indent="0">
              <a:buNone/>
            </a:pPr>
            <a:r>
              <a:rPr lang="es-CO" b="1" dirty="0">
                <a:solidFill>
                  <a:schemeClr val="bg1"/>
                </a:solidFill>
              </a:rPr>
              <a:t>10. Adoptar las medidas para proteger a los involucrados en la situación de posibles acciones en su contra. </a:t>
            </a:r>
            <a:endParaRPr lang="es-CO" b="1" dirty="0" smtClean="0">
              <a:solidFill>
                <a:schemeClr val="bg1"/>
              </a:solidFill>
            </a:endParaRPr>
          </a:p>
          <a:p>
            <a:pPr marL="0" indent="0">
              <a:buNone/>
            </a:pPr>
            <a:r>
              <a:rPr lang="es-CO" b="1" dirty="0" smtClean="0">
                <a:solidFill>
                  <a:schemeClr val="bg1"/>
                </a:solidFill>
              </a:rPr>
              <a:t>11</a:t>
            </a:r>
            <a:r>
              <a:rPr lang="es-CO" b="1" dirty="0">
                <a:solidFill>
                  <a:schemeClr val="bg1"/>
                </a:solidFill>
              </a:rPr>
              <a:t>. Generar espacios en los que las partes involucradas y los padres, madres o acudientes de los estudiantes, puedan exponer y precisar lo acontecido. Preservando en cualquier caso, el derecho a la intimidad, confidencialidad y demás derechos. </a:t>
            </a:r>
            <a:endParaRPr lang="es-CO" b="1" dirty="0" smtClean="0">
              <a:solidFill>
                <a:schemeClr val="bg1"/>
              </a:solidFill>
            </a:endParaRPr>
          </a:p>
          <a:p>
            <a:pPr marL="0" indent="0">
              <a:buNone/>
            </a:pPr>
            <a:r>
              <a:rPr lang="es-CO" b="1" dirty="0" smtClean="0">
                <a:solidFill>
                  <a:schemeClr val="bg1"/>
                </a:solidFill>
              </a:rPr>
              <a:t>12</a:t>
            </a:r>
            <a:r>
              <a:rPr lang="es-CO" b="1" dirty="0">
                <a:solidFill>
                  <a:schemeClr val="bg1"/>
                </a:solidFill>
              </a:rPr>
              <a:t>. Determinar las acciones restaurativas que busquen la reparación de los daños causados, el restablecimiento de los derechos y la reconciliación dentro de un clima de relaciones constructivas en el establecimiento educativo; así como las consecuencias aplicables a quienes han promovido, contribuido o participado en la situación reportada. </a:t>
            </a:r>
          </a:p>
          <a:p>
            <a:pPr marL="0" indent="0">
              <a:buNone/>
            </a:pPr>
            <a:r>
              <a:rPr lang="es-CO" b="1" dirty="0">
                <a:solidFill>
                  <a:schemeClr val="bg1"/>
                </a:solidFill>
              </a:rPr>
              <a:t>Parágrafo: De cada una de las actuaciones  se dejará constancia, (elaboración de acta o registro en el libro de seguimiento del estudiante).</a:t>
            </a:r>
          </a:p>
        </p:txBody>
      </p:sp>
      <p:pic>
        <p:nvPicPr>
          <p:cNvPr id="2" name="Marcador de contenido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13357" y="2176939"/>
            <a:ext cx="3577453" cy="26171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408488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548640"/>
            <a:ext cx="9905998" cy="757647"/>
          </a:xfrm>
        </p:spPr>
        <p:txBody>
          <a:bodyPr>
            <a:normAutofit fontScale="90000"/>
          </a:bodyPr>
          <a:lstStyle/>
          <a:p>
            <a:pPr algn="ctr"/>
            <a:r>
              <a:rPr lang="es-CO" sz="2800" dirty="0" smtClean="0">
                <a:solidFill>
                  <a:schemeClr val="bg1"/>
                </a:solidFill>
              </a:rPr>
              <a:t/>
            </a:r>
            <a:br>
              <a:rPr lang="es-CO" sz="2800" dirty="0" smtClean="0">
                <a:solidFill>
                  <a:schemeClr val="bg1"/>
                </a:solidFill>
              </a:rPr>
            </a:br>
            <a:r>
              <a:rPr lang="es-CO" sz="2800" dirty="0" smtClean="0">
                <a:solidFill>
                  <a:schemeClr val="bg1"/>
                </a:solidFill>
              </a:rPr>
              <a:t>Situaciones </a:t>
            </a:r>
            <a:r>
              <a:rPr lang="es-CO" sz="2800" dirty="0">
                <a:solidFill>
                  <a:schemeClr val="bg1"/>
                </a:solidFill>
              </a:rPr>
              <a:t>de impacto gravísimo (tipo III</a:t>
            </a:r>
            <a:r>
              <a:rPr lang="es-CO" sz="2800" dirty="0" smtClean="0">
                <a:solidFill>
                  <a:schemeClr val="bg1"/>
                </a:solidFill>
              </a:rPr>
              <a:t>) </a:t>
            </a:r>
            <a:r>
              <a:rPr lang="es-CO" dirty="0"/>
              <a:t/>
            </a:r>
            <a:br>
              <a:rPr lang="es-CO" dirty="0"/>
            </a:br>
            <a:endParaRPr lang="es-CO" dirty="0"/>
          </a:p>
        </p:txBody>
      </p:sp>
      <p:sp>
        <p:nvSpPr>
          <p:cNvPr id="3" name="Marcador de contenido 2"/>
          <p:cNvSpPr>
            <a:spLocks noGrp="1"/>
          </p:cNvSpPr>
          <p:nvPr>
            <p:ph sz="half" idx="1"/>
          </p:nvPr>
        </p:nvSpPr>
        <p:spPr>
          <a:xfrm>
            <a:off x="796834" y="1306287"/>
            <a:ext cx="5852160" cy="4976947"/>
          </a:xfrm>
        </p:spPr>
        <p:txBody>
          <a:bodyPr>
            <a:normAutofit fontScale="62500" lnSpcReduction="20000"/>
          </a:bodyPr>
          <a:lstStyle/>
          <a:p>
            <a:pPr marL="0" indent="0">
              <a:buNone/>
            </a:pPr>
            <a:r>
              <a:rPr lang="es-CO" b="1" dirty="0" smtClean="0">
                <a:solidFill>
                  <a:schemeClr val="bg1"/>
                </a:solidFill>
              </a:rPr>
              <a:t>13</a:t>
            </a:r>
            <a:r>
              <a:rPr lang="es-CO" b="1" dirty="0">
                <a:solidFill>
                  <a:schemeClr val="bg1"/>
                </a:solidFill>
              </a:rPr>
              <a:t>. Garantizar la atención inmediata en salud física y mental de los involucrados, mediante la remisión a las entidades competentes.  </a:t>
            </a:r>
            <a:endParaRPr lang="es-CO" b="1" dirty="0" smtClean="0">
              <a:solidFill>
                <a:schemeClr val="bg1"/>
              </a:solidFill>
            </a:endParaRPr>
          </a:p>
          <a:p>
            <a:pPr marL="0" indent="0">
              <a:buNone/>
            </a:pPr>
            <a:r>
              <a:rPr lang="es-CO" b="1" dirty="0" smtClean="0">
                <a:solidFill>
                  <a:schemeClr val="bg1"/>
                </a:solidFill>
              </a:rPr>
              <a:t>14</a:t>
            </a:r>
            <a:r>
              <a:rPr lang="es-CO" b="1" dirty="0">
                <a:solidFill>
                  <a:schemeClr val="bg1"/>
                </a:solidFill>
              </a:rPr>
              <a:t>. Informar de manera inmediata a los padres, madres o acudientes de todos los estudiantes involucrados. </a:t>
            </a:r>
            <a:endParaRPr lang="es-CO" b="1" dirty="0" smtClean="0">
              <a:solidFill>
                <a:schemeClr val="bg1"/>
              </a:solidFill>
            </a:endParaRPr>
          </a:p>
          <a:p>
            <a:pPr marL="0" indent="0">
              <a:buNone/>
            </a:pPr>
            <a:r>
              <a:rPr lang="es-CO" b="1" dirty="0" smtClean="0">
                <a:solidFill>
                  <a:schemeClr val="bg1"/>
                </a:solidFill>
              </a:rPr>
              <a:t>15</a:t>
            </a:r>
            <a:r>
              <a:rPr lang="es-CO" b="1" dirty="0">
                <a:solidFill>
                  <a:schemeClr val="bg1"/>
                </a:solidFill>
              </a:rPr>
              <a:t>. Remisión al Comité Escolar de Convivencia, el presidente del comité informará a los participantes, los hechos que dieron lugar a la convocatoria, guardando reserva de aquella información que pueda atentar contra el derecho a la intimidad y confidencialidad de las partes involucradas, así mismo, de manera inmediata y por el medio más expedito, pondrá la situación en conocimiento de la Policía Nacional</a:t>
            </a:r>
            <a:r>
              <a:rPr lang="es-CO" b="1" dirty="0" smtClean="0">
                <a:solidFill>
                  <a:schemeClr val="bg1"/>
                </a:solidFill>
              </a:rPr>
              <a:t>.</a:t>
            </a:r>
          </a:p>
          <a:p>
            <a:pPr marL="0" indent="0">
              <a:buNone/>
            </a:pPr>
            <a:r>
              <a:rPr lang="es-CO" b="1" dirty="0" smtClean="0">
                <a:solidFill>
                  <a:schemeClr val="bg1"/>
                </a:solidFill>
              </a:rPr>
              <a:t> </a:t>
            </a:r>
            <a:r>
              <a:rPr lang="es-CO" b="1" dirty="0">
                <a:solidFill>
                  <a:schemeClr val="bg1"/>
                </a:solidFill>
              </a:rPr>
              <a:t>16. El Comité Escolar de Convivencia adoptará de manera inmediata, las medidas propias del establecimiento educativo, tendientes a proteger dentro del ámbito de sus competencias a la víctima, a quien se le atribuye la agresión y a las personas que hayan informado o hagan parte de la situación presentada. </a:t>
            </a: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46206" y="2340542"/>
            <a:ext cx="2505075" cy="2314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913852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1141410" y="1136469"/>
            <a:ext cx="4878389" cy="4654731"/>
          </a:xfrm>
        </p:spPr>
        <p:txBody>
          <a:bodyPr>
            <a:normAutofit fontScale="62500" lnSpcReduction="20000"/>
          </a:bodyPr>
          <a:lstStyle/>
          <a:p>
            <a:pPr marL="0" indent="0">
              <a:buNone/>
            </a:pPr>
            <a:r>
              <a:rPr lang="es-CO" b="1" dirty="0">
                <a:solidFill>
                  <a:schemeClr val="bg1"/>
                </a:solidFill>
              </a:rPr>
              <a:t>17. El Comité Escolar de Convivencia adoptará decisiones que promuevan el cumplimiento de las disposiciones establecidas en el Manual de Convivencia, o impondrá una sanción </a:t>
            </a:r>
            <a:r>
              <a:rPr lang="es-CO" b="1" dirty="0" smtClean="0">
                <a:solidFill>
                  <a:schemeClr val="bg1"/>
                </a:solidFill>
              </a:rPr>
              <a:t>proporcional </a:t>
            </a:r>
            <a:r>
              <a:rPr lang="es-CO" b="1" dirty="0">
                <a:solidFill>
                  <a:schemeClr val="bg1"/>
                </a:solidFill>
              </a:rPr>
              <a:t>a los hechos si fuera necesario y que en todos los casos tendrá en cuenta: </a:t>
            </a:r>
          </a:p>
          <a:p>
            <a:r>
              <a:rPr lang="es-CO" b="1" dirty="0" smtClean="0">
                <a:solidFill>
                  <a:schemeClr val="bg1"/>
                </a:solidFill>
              </a:rPr>
              <a:t>La </a:t>
            </a:r>
            <a:r>
              <a:rPr lang="es-CO" b="1" dirty="0">
                <a:solidFill>
                  <a:schemeClr val="bg1"/>
                </a:solidFill>
              </a:rPr>
              <a:t>edad del infractor y su grado de madurez psicológica. </a:t>
            </a:r>
          </a:p>
          <a:p>
            <a:r>
              <a:rPr lang="es-CO" b="1" dirty="0" smtClean="0">
                <a:solidFill>
                  <a:schemeClr val="bg1"/>
                </a:solidFill>
              </a:rPr>
              <a:t>El </a:t>
            </a:r>
            <a:r>
              <a:rPr lang="es-CO" b="1" dirty="0">
                <a:solidFill>
                  <a:schemeClr val="bg1"/>
                </a:solidFill>
              </a:rPr>
              <a:t>contexto dentro del cual se cometió la falta. </a:t>
            </a:r>
          </a:p>
          <a:p>
            <a:r>
              <a:rPr lang="es-CO" b="1" dirty="0" smtClean="0">
                <a:solidFill>
                  <a:schemeClr val="bg1"/>
                </a:solidFill>
              </a:rPr>
              <a:t>Las </a:t>
            </a:r>
            <a:r>
              <a:rPr lang="es-CO" b="1" dirty="0">
                <a:solidFill>
                  <a:schemeClr val="bg1"/>
                </a:solidFill>
              </a:rPr>
              <a:t>condiciones personales y familiares del alumno. </a:t>
            </a:r>
          </a:p>
          <a:p>
            <a:r>
              <a:rPr lang="es-CO" b="1" dirty="0" smtClean="0">
                <a:solidFill>
                  <a:schemeClr val="bg1"/>
                </a:solidFill>
              </a:rPr>
              <a:t>La </a:t>
            </a:r>
            <a:r>
              <a:rPr lang="es-CO" b="1" dirty="0">
                <a:solidFill>
                  <a:schemeClr val="bg1"/>
                </a:solidFill>
              </a:rPr>
              <a:t>existencia de medidas de carácter preventivo en el colegio. </a:t>
            </a:r>
          </a:p>
          <a:p>
            <a:r>
              <a:rPr lang="es-CO" b="1" dirty="0" smtClean="0">
                <a:solidFill>
                  <a:schemeClr val="bg1"/>
                </a:solidFill>
              </a:rPr>
              <a:t>Las </a:t>
            </a:r>
            <a:r>
              <a:rPr lang="es-CO" b="1" dirty="0">
                <a:solidFill>
                  <a:schemeClr val="bg1"/>
                </a:solidFill>
              </a:rPr>
              <a:t>consecuencias prácticas que la sanción impuesta puede ocasionarle al estudiante en su futuro educativo. </a:t>
            </a:r>
          </a:p>
          <a:p>
            <a:r>
              <a:rPr lang="es-CO" b="1" dirty="0" smtClean="0">
                <a:solidFill>
                  <a:schemeClr val="bg1"/>
                </a:solidFill>
              </a:rPr>
              <a:t>La </a:t>
            </a:r>
            <a:r>
              <a:rPr lang="es-CO" b="1" dirty="0">
                <a:solidFill>
                  <a:schemeClr val="bg1"/>
                </a:solidFill>
              </a:rPr>
              <a:t>obligación que tiene el estado de garantizarle a los estudiantes su permanencia en el sistema educativo.</a:t>
            </a: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93760" y="1413465"/>
            <a:ext cx="3753715" cy="35417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79838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79929" y="766482"/>
            <a:ext cx="10381130" cy="5632311"/>
          </a:xfrm>
          <a:prstGeom prst="rect">
            <a:avLst/>
          </a:prstGeom>
        </p:spPr>
        <p:txBody>
          <a:bodyPr wrap="square">
            <a:spAutoFit/>
          </a:bodyPr>
          <a:lstStyle/>
          <a:p>
            <a:r>
              <a:rPr lang="es-CO" dirty="0">
                <a:solidFill>
                  <a:schemeClr val="bg1"/>
                </a:solidFill>
                <a:latin typeface="Calibri" panose="020F0502020204030204" pitchFamily="34" charset="0"/>
              </a:rPr>
              <a:t>RESOLUCIÓN </a:t>
            </a:r>
            <a:r>
              <a:rPr lang="es-CO" dirty="0" err="1">
                <a:solidFill>
                  <a:schemeClr val="bg1"/>
                </a:solidFill>
                <a:latin typeface="Calibri" panose="020F0502020204030204" pitchFamily="34" charset="0"/>
              </a:rPr>
              <a:t>xxxxx</a:t>
            </a:r>
            <a:r>
              <a:rPr lang="es-CO" dirty="0">
                <a:solidFill>
                  <a:schemeClr val="bg1"/>
                </a:solidFill>
                <a:latin typeface="Calibri" panose="020F0502020204030204" pitchFamily="34" charset="0"/>
              </a:rPr>
              <a:t> del </a:t>
            </a:r>
            <a:r>
              <a:rPr lang="es-CO" dirty="0" err="1">
                <a:solidFill>
                  <a:schemeClr val="bg1"/>
                </a:solidFill>
                <a:latin typeface="Calibri" panose="020F0502020204030204" pitchFamily="34" charset="0"/>
              </a:rPr>
              <a:t>xxxx</a:t>
            </a:r>
            <a:r>
              <a:rPr lang="es-CO" dirty="0">
                <a:solidFill>
                  <a:schemeClr val="bg1"/>
                </a:solidFill>
                <a:latin typeface="Calibri" panose="020F0502020204030204" pitchFamily="34" charset="0"/>
              </a:rPr>
              <a:t> de </a:t>
            </a:r>
            <a:r>
              <a:rPr lang="es-CO" dirty="0" err="1">
                <a:solidFill>
                  <a:schemeClr val="bg1"/>
                </a:solidFill>
                <a:latin typeface="Calibri" panose="020F0502020204030204" pitchFamily="34" charset="0"/>
              </a:rPr>
              <a:t>xxxxx</a:t>
            </a:r>
            <a:r>
              <a:rPr lang="es-CO" dirty="0">
                <a:solidFill>
                  <a:schemeClr val="bg1"/>
                </a:solidFill>
                <a:latin typeface="Calibri" panose="020F0502020204030204" pitchFamily="34" charset="0"/>
              </a:rPr>
              <a:t> de </a:t>
            </a:r>
            <a:r>
              <a:rPr lang="es-CO" dirty="0" err="1">
                <a:solidFill>
                  <a:schemeClr val="bg1"/>
                </a:solidFill>
                <a:latin typeface="Calibri" panose="020F0502020204030204" pitchFamily="34" charset="0"/>
              </a:rPr>
              <a:t>xxxxxx</a:t>
            </a:r>
            <a:r>
              <a:rPr lang="es-CO" dirty="0">
                <a:solidFill>
                  <a:schemeClr val="bg1"/>
                </a:solidFill>
                <a:latin typeface="Calibri" panose="020F0502020204030204" pitchFamily="34" charset="0"/>
              </a:rPr>
              <a:t> (Faculta a la IED San José de Sitionuevo Magdalena, para titular bachilleres en Las modalidad Académica). </a:t>
            </a:r>
          </a:p>
          <a:p>
            <a:r>
              <a:rPr lang="es-CO" dirty="0">
                <a:solidFill>
                  <a:schemeClr val="bg1"/>
                </a:solidFill>
                <a:latin typeface="Calibri" panose="020F0502020204030204" pitchFamily="34" charset="0"/>
              </a:rPr>
              <a:t>RESOLUCIÓN 4210 de 1996 servicio Social obligatorio. </a:t>
            </a:r>
          </a:p>
          <a:p>
            <a:r>
              <a:rPr lang="es-CO" dirty="0">
                <a:solidFill>
                  <a:schemeClr val="bg1"/>
                </a:solidFill>
                <a:latin typeface="Calibri" panose="020F0502020204030204" pitchFamily="34" charset="0"/>
              </a:rPr>
              <a:t>RESOLUCIÓN 03353 del 02 de Julio de 1.993. M.E.N. sobre educación sexual. </a:t>
            </a:r>
          </a:p>
          <a:p>
            <a:endParaRPr lang="es-CO" dirty="0">
              <a:solidFill>
                <a:schemeClr val="bg1"/>
              </a:solidFill>
            </a:endParaRPr>
          </a:p>
          <a:p>
            <a:pPr algn="ctr"/>
            <a:r>
              <a:rPr lang="es-CO" b="1" dirty="0">
                <a:solidFill>
                  <a:schemeClr val="bg1"/>
                </a:solidFill>
              </a:rPr>
              <a:t>CAPITULO I. </a:t>
            </a:r>
            <a:endParaRPr lang="es-CO" dirty="0">
              <a:solidFill>
                <a:schemeClr val="bg1"/>
              </a:solidFill>
            </a:endParaRPr>
          </a:p>
          <a:p>
            <a:pPr algn="ctr"/>
            <a:r>
              <a:rPr lang="es-CO" b="1" dirty="0">
                <a:solidFill>
                  <a:schemeClr val="bg1"/>
                </a:solidFill>
              </a:rPr>
              <a:t>PRESTACIÓN DE SERVICIOS </a:t>
            </a:r>
            <a:endParaRPr lang="es-CO" dirty="0">
              <a:solidFill>
                <a:schemeClr val="bg1"/>
              </a:solidFill>
            </a:endParaRPr>
          </a:p>
          <a:p>
            <a:pPr algn="ctr"/>
            <a:r>
              <a:rPr lang="es-CO" b="1" dirty="0">
                <a:solidFill>
                  <a:schemeClr val="bg1"/>
                </a:solidFill>
              </a:rPr>
              <a:t>DE LA IDENTIDAD Y VINCULACIÓN A LA INSTITUCION. </a:t>
            </a:r>
          </a:p>
          <a:p>
            <a:r>
              <a:rPr lang="es-CO" dirty="0">
                <a:solidFill>
                  <a:schemeClr val="bg1"/>
                </a:solidFill>
              </a:rPr>
              <a:t>La Institución Educativa tiene como propósito promover la convivencia sana y armoniosa entre los diferentes miembros de la comunidad educativa a través de una buena comunicación y la formación y fortalecimiento de los valores, enfatizando responsabilidad, respeto, honestidad y tolerancia. </a:t>
            </a:r>
          </a:p>
          <a:p>
            <a:r>
              <a:rPr lang="es-CO" dirty="0">
                <a:solidFill>
                  <a:schemeClr val="bg1"/>
                </a:solidFill>
              </a:rPr>
              <a:t>La vinculación a la Institución depende de la decisión libre y responsable de solicitar el cupo para la misma. Se tipifica con la matrícula, previo el cumplimiento de los requisitos y el compromiso de la estudiante y de los padres o acudientes, para cumplir este manual y todos los lineamientos del Proyecto Educativo Institucional. </a:t>
            </a:r>
          </a:p>
          <a:p>
            <a:endParaRPr lang="es-CO" dirty="0">
              <a:solidFill>
                <a:schemeClr val="bg1"/>
              </a:solidFill>
            </a:endParaRPr>
          </a:p>
          <a:p>
            <a:r>
              <a:rPr lang="es-CO" b="1" dirty="0">
                <a:solidFill>
                  <a:schemeClr val="bg1"/>
                </a:solidFill>
              </a:rPr>
              <a:t>Artículo 1. Procesos de admisión para estudiantes nuevas. (Artículo 67 Constitución Política Colombiana) </a:t>
            </a:r>
            <a:endParaRPr lang="es-CO" dirty="0">
              <a:solidFill>
                <a:schemeClr val="bg1"/>
              </a:solidFill>
            </a:endParaRPr>
          </a:p>
          <a:p>
            <a:r>
              <a:rPr lang="es-CO" dirty="0">
                <a:solidFill>
                  <a:schemeClr val="bg1"/>
                </a:solidFill>
              </a:rPr>
              <a:t>Los cupos son asignados según las disposiciones legales establecidas por la Secretaría de Educación </a:t>
            </a:r>
            <a:r>
              <a:rPr lang="es-CO" dirty="0" err="1">
                <a:solidFill>
                  <a:schemeClr val="bg1"/>
                </a:solidFill>
              </a:rPr>
              <a:t>Diepartamental</a:t>
            </a:r>
            <a:r>
              <a:rPr lang="es-CO" dirty="0">
                <a:solidFill>
                  <a:schemeClr val="bg1"/>
                </a:solidFill>
              </a:rPr>
              <a:t>. La matrícula o renovación de la misma debe formalizarse en la fecha establecida por la Secretaria de Educación Distrital y el colegio, de lo contrario, se perderá el derecho al cupo. </a:t>
            </a:r>
          </a:p>
          <a:p>
            <a:endParaRPr lang="es-CO" dirty="0"/>
          </a:p>
        </p:txBody>
      </p:sp>
    </p:spTree>
    <p:extLst>
      <p:ext uri="{BB962C8B-B14F-4D97-AF65-F5344CB8AC3E}">
        <p14:creationId xmlns:p14="http://schemas.microsoft.com/office/powerpoint/2010/main" val="152277722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958530" y="1256708"/>
            <a:ext cx="4878389" cy="4869771"/>
          </a:xfrm>
        </p:spPr>
        <p:txBody>
          <a:bodyPr>
            <a:normAutofit lnSpcReduction="10000"/>
          </a:bodyPr>
          <a:lstStyle/>
          <a:p>
            <a:pPr marL="0" indent="0">
              <a:buNone/>
            </a:pPr>
            <a:r>
              <a:rPr lang="es-CO" b="1" dirty="0">
                <a:solidFill>
                  <a:schemeClr val="bg1"/>
                </a:solidFill>
              </a:rPr>
              <a:t>18. Activación del componente de atención de la Ruta de Atención Integral cuando se presente un caso de violencia escolar, la vulneración de los derechos sexuales y reproductivos o una situación que lo amerite.  </a:t>
            </a:r>
          </a:p>
          <a:p>
            <a:pPr marL="0" indent="0">
              <a:buNone/>
            </a:pPr>
            <a:r>
              <a:rPr lang="es-CO" b="1" dirty="0">
                <a:solidFill>
                  <a:schemeClr val="bg1"/>
                </a:solidFill>
              </a:rPr>
              <a:t>Parágrafo: De cada una de las actuaciones  se dejará constancia, (elaboración de acta o registro en el libro de seguimiento del estudiante). </a:t>
            </a: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58356" y="1701959"/>
            <a:ext cx="4676775" cy="2990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685610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321972"/>
            <a:ext cx="9905998" cy="837127"/>
          </a:xfrm>
        </p:spPr>
        <p:txBody>
          <a:bodyPr>
            <a:normAutofit fontScale="90000"/>
          </a:bodyPr>
          <a:lstStyle/>
          <a:p>
            <a:pPr algn="ctr"/>
            <a:r>
              <a:rPr lang="es-CO" sz="3100" dirty="0" smtClean="0">
                <a:solidFill>
                  <a:schemeClr val="bg1"/>
                </a:solidFill>
              </a:rPr>
              <a:t/>
            </a:r>
            <a:br>
              <a:rPr lang="es-CO" sz="3100" dirty="0" smtClean="0">
                <a:solidFill>
                  <a:schemeClr val="bg1"/>
                </a:solidFill>
              </a:rPr>
            </a:br>
            <a:r>
              <a:rPr lang="es-CO" sz="3100" dirty="0" smtClean="0">
                <a:solidFill>
                  <a:schemeClr val="bg1"/>
                </a:solidFill>
              </a:rPr>
              <a:t>Artículo </a:t>
            </a:r>
            <a:r>
              <a:rPr lang="es-CO" sz="3100" dirty="0">
                <a:solidFill>
                  <a:schemeClr val="bg1"/>
                </a:solidFill>
              </a:rPr>
              <a:t>34.  Recursos Procesales. </a:t>
            </a:r>
            <a:r>
              <a:rPr lang="es-CO" dirty="0"/>
              <a:t/>
            </a:r>
            <a:br>
              <a:rPr lang="es-CO" dirty="0"/>
            </a:br>
            <a:endParaRPr lang="es-CO" dirty="0"/>
          </a:p>
        </p:txBody>
      </p:sp>
      <p:sp>
        <p:nvSpPr>
          <p:cNvPr id="3" name="Marcador de contenido 2"/>
          <p:cNvSpPr>
            <a:spLocks noGrp="1"/>
          </p:cNvSpPr>
          <p:nvPr>
            <p:ph sz="half" idx="1"/>
          </p:nvPr>
        </p:nvSpPr>
        <p:spPr>
          <a:xfrm>
            <a:off x="528034" y="1159099"/>
            <a:ext cx="5491765" cy="4632101"/>
          </a:xfrm>
        </p:spPr>
        <p:txBody>
          <a:bodyPr>
            <a:normAutofit fontScale="70000" lnSpcReduction="20000"/>
          </a:bodyPr>
          <a:lstStyle/>
          <a:p>
            <a:pPr marL="0" indent="0">
              <a:buNone/>
            </a:pPr>
            <a:r>
              <a:rPr lang="es-CO" b="1" dirty="0" smtClean="0">
                <a:solidFill>
                  <a:schemeClr val="bg1"/>
                </a:solidFill>
              </a:rPr>
              <a:t>Durante </a:t>
            </a:r>
            <a:r>
              <a:rPr lang="es-CO" b="1" dirty="0">
                <a:solidFill>
                  <a:schemeClr val="bg1"/>
                </a:solidFill>
              </a:rPr>
              <a:t>el proceso la estudiante o los padres podrán interponer los recursos de reposición ante quien toma la determinación y recurso de  apelación ante el inmediato superior, de acuerdo con el Conducto Regular. </a:t>
            </a:r>
          </a:p>
          <a:p>
            <a:pPr marL="0" indent="0">
              <a:buNone/>
            </a:pPr>
            <a:r>
              <a:rPr lang="es-CO" b="1" dirty="0">
                <a:solidFill>
                  <a:schemeClr val="bg1"/>
                </a:solidFill>
              </a:rPr>
              <a:t>Artículo 35. Ruta de atención integral para la convivencia institucional  </a:t>
            </a:r>
          </a:p>
          <a:p>
            <a:pPr marL="0" indent="0">
              <a:buNone/>
            </a:pPr>
            <a:r>
              <a:rPr lang="es-CO" b="1" dirty="0">
                <a:solidFill>
                  <a:schemeClr val="bg1"/>
                </a:solidFill>
              </a:rPr>
              <a:t>Mediación  </a:t>
            </a:r>
          </a:p>
          <a:p>
            <a:pPr marL="0" indent="0">
              <a:buNone/>
            </a:pPr>
            <a:r>
              <a:rPr lang="es-CO" b="1" dirty="0">
                <a:solidFill>
                  <a:schemeClr val="bg1"/>
                </a:solidFill>
              </a:rPr>
              <a:t>El conflicto es una situación natural entre los seres humanos, que se presenta debido al </a:t>
            </a:r>
            <a:r>
              <a:rPr lang="es-CO" b="1" dirty="0" smtClean="0">
                <a:solidFill>
                  <a:schemeClr val="bg1"/>
                </a:solidFill>
              </a:rPr>
              <a:t>desacuerdo entre </a:t>
            </a:r>
            <a:r>
              <a:rPr lang="es-CO" b="1" dirty="0">
                <a:solidFill>
                  <a:schemeClr val="bg1"/>
                </a:solidFill>
              </a:rPr>
              <a:t>varias partes por una divergencia de intereses, valores o acciones. Puede requerir la intervención de un tercero a través de un proceso de mediación, para lograr una solución al conflicto por medio del diálogo, la reflexión y el compromiso de las partes. Interviene un mediador de carácter imparcial. </a:t>
            </a: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464" y="1704293"/>
            <a:ext cx="4722282" cy="35417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7235426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502276"/>
            <a:ext cx="9905998" cy="708338"/>
          </a:xfrm>
        </p:spPr>
        <p:txBody>
          <a:bodyPr>
            <a:normAutofit fontScale="90000"/>
          </a:bodyPr>
          <a:lstStyle/>
          <a:p>
            <a:pPr algn="ctr"/>
            <a:r>
              <a:rPr lang="es-CO" sz="2800" dirty="0" smtClean="0">
                <a:solidFill>
                  <a:schemeClr val="bg1"/>
                </a:solidFill>
              </a:rPr>
              <a:t/>
            </a:r>
            <a:br>
              <a:rPr lang="es-CO" sz="2800" dirty="0" smtClean="0">
                <a:solidFill>
                  <a:schemeClr val="bg1"/>
                </a:solidFill>
              </a:rPr>
            </a:br>
            <a:r>
              <a:rPr lang="es-CO" sz="2800" dirty="0" smtClean="0">
                <a:solidFill>
                  <a:schemeClr val="bg1"/>
                </a:solidFill>
              </a:rPr>
              <a:t>Condiciones </a:t>
            </a:r>
            <a:r>
              <a:rPr lang="es-CO" sz="2800" dirty="0">
                <a:solidFill>
                  <a:schemeClr val="bg1"/>
                </a:solidFill>
              </a:rPr>
              <a:t>para que se dé la  mediación  </a:t>
            </a:r>
            <a:r>
              <a:rPr lang="es-CO" dirty="0"/>
              <a:t/>
            </a:r>
            <a:br>
              <a:rPr lang="es-CO" dirty="0"/>
            </a:br>
            <a:endParaRPr lang="es-CO" dirty="0"/>
          </a:p>
        </p:txBody>
      </p:sp>
      <p:sp>
        <p:nvSpPr>
          <p:cNvPr id="3" name="Marcador de contenido 2"/>
          <p:cNvSpPr>
            <a:spLocks noGrp="1"/>
          </p:cNvSpPr>
          <p:nvPr>
            <p:ph sz="half" idx="1"/>
          </p:nvPr>
        </p:nvSpPr>
        <p:spPr>
          <a:xfrm>
            <a:off x="755045" y="1210614"/>
            <a:ext cx="5349542" cy="4795257"/>
          </a:xfrm>
        </p:spPr>
        <p:txBody>
          <a:bodyPr>
            <a:normAutofit fontScale="70000" lnSpcReduction="20000"/>
          </a:bodyPr>
          <a:lstStyle/>
          <a:p>
            <a:r>
              <a:rPr lang="es-CO" b="1" dirty="0" smtClean="0">
                <a:solidFill>
                  <a:schemeClr val="bg1"/>
                </a:solidFill>
              </a:rPr>
              <a:t>Voluntad </a:t>
            </a:r>
            <a:r>
              <a:rPr lang="es-CO" b="1" dirty="0">
                <a:solidFill>
                  <a:schemeClr val="bg1"/>
                </a:solidFill>
              </a:rPr>
              <a:t>de las </a:t>
            </a:r>
            <a:r>
              <a:rPr lang="es-CO" b="1" dirty="0" smtClean="0">
                <a:solidFill>
                  <a:schemeClr val="bg1"/>
                </a:solidFill>
              </a:rPr>
              <a:t>partes</a:t>
            </a:r>
          </a:p>
          <a:p>
            <a:r>
              <a:rPr lang="es-CO" b="1" dirty="0" smtClean="0">
                <a:solidFill>
                  <a:schemeClr val="bg1"/>
                </a:solidFill>
              </a:rPr>
              <a:t>Imparcialidad </a:t>
            </a:r>
          </a:p>
          <a:p>
            <a:r>
              <a:rPr lang="es-CO" b="1" dirty="0" smtClean="0">
                <a:solidFill>
                  <a:schemeClr val="bg1"/>
                </a:solidFill>
              </a:rPr>
              <a:t>Confidencialidad </a:t>
            </a:r>
          </a:p>
          <a:p>
            <a:r>
              <a:rPr lang="es-CO" b="1" dirty="0" smtClean="0">
                <a:solidFill>
                  <a:schemeClr val="bg1"/>
                </a:solidFill>
              </a:rPr>
              <a:t>Capacidad </a:t>
            </a:r>
            <a:r>
              <a:rPr lang="es-CO" b="1" dirty="0">
                <a:solidFill>
                  <a:schemeClr val="bg1"/>
                </a:solidFill>
              </a:rPr>
              <a:t>de reflexión </a:t>
            </a:r>
            <a:endParaRPr lang="es-CO" b="1" dirty="0" smtClean="0">
              <a:solidFill>
                <a:schemeClr val="bg1"/>
              </a:solidFill>
            </a:endParaRPr>
          </a:p>
          <a:p>
            <a:r>
              <a:rPr lang="es-CO" b="1" dirty="0" smtClean="0">
                <a:solidFill>
                  <a:schemeClr val="bg1"/>
                </a:solidFill>
              </a:rPr>
              <a:t>Confianza </a:t>
            </a:r>
            <a:r>
              <a:rPr lang="es-CO" b="1" dirty="0">
                <a:solidFill>
                  <a:schemeClr val="bg1"/>
                </a:solidFill>
              </a:rPr>
              <a:t>mutua.  </a:t>
            </a:r>
            <a:endParaRPr lang="es-CO" b="1" dirty="0" smtClean="0">
              <a:solidFill>
                <a:schemeClr val="bg1"/>
              </a:solidFill>
            </a:endParaRPr>
          </a:p>
          <a:p>
            <a:endParaRPr lang="es-CO" b="1" dirty="0">
              <a:solidFill>
                <a:schemeClr val="bg1"/>
              </a:solidFill>
            </a:endParaRPr>
          </a:p>
          <a:p>
            <a:pPr marL="0" indent="0">
              <a:buNone/>
            </a:pPr>
            <a:r>
              <a:rPr lang="es-CO" b="1" dirty="0" smtClean="0">
                <a:solidFill>
                  <a:schemeClr val="bg1"/>
                </a:solidFill>
              </a:rPr>
              <a:t>Partes </a:t>
            </a:r>
            <a:r>
              <a:rPr lang="es-CO" b="1" dirty="0">
                <a:solidFill>
                  <a:schemeClr val="bg1"/>
                </a:solidFill>
              </a:rPr>
              <a:t>que intervienen en la mediación  </a:t>
            </a:r>
          </a:p>
          <a:p>
            <a:r>
              <a:rPr lang="es-CO" b="1" dirty="0" smtClean="0">
                <a:solidFill>
                  <a:schemeClr val="bg1"/>
                </a:solidFill>
              </a:rPr>
              <a:t>Implicados</a:t>
            </a:r>
          </a:p>
          <a:p>
            <a:r>
              <a:rPr lang="es-CO" b="1" dirty="0" smtClean="0">
                <a:solidFill>
                  <a:schemeClr val="bg1"/>
                </a:solidFill>
              </a:rPr>
              <a:t> </a:t>
            </a:r>
            <a:r>
              <a:rPr lang="es-CO" b="1" dirty="0">
                <a:solidFill>
                  <a:schemeClr val="bg1"/>
                </a:solidFill>
              </a:rPr>
              <a:t>Mediador  </a:t>
            </a:r>
          </a:p>
          <a:p>
            <a:endParaRPr lang="es-CO" dirty="0"/>
          </a:p>
        </p:txBody>
      </p:sp>
      <p:sp>
        <p:nvSpPr>
          <p:cNvPr id="4" name="Marcador de contenido 3"/>
          <p:cNvSpPr>
            <a:spLocks noGrp="1"/>
          </p:cNvSpPr>
          <p:nvPr>
            <p:ph sz="half" idx="2"/>
          </p:nvPr>
        </p:nvSpPr>
        <p:spPr>
          <a:xfrm>
            <a:off x="6555346" y="1455313"/>
            <a:ext cx="4492065" cy="1970467"/>
          </a:xfrm>
        </p:spPr>
        <p:txBody>
          <a:bodyPr>
            <a:normAutofit fontScale="70000" lnSpcReduction="20000"/>
          </a:bodyPr>
          <a:lstStyle/>
          <a:p>
            <a:pPr marL="0" indent="0">
              <a:buNone/>
            </a:pPr>
            <a:r>
              <a:rPr lang="es-CO" b="1" dirty="0">
                <a:solidFill>
                  <a:schemeClr val="bg1"/>
                </a:solidFill>
              </a:rPr>
              <a:t>Propósitos de la mediación  </a:t>
            </a:r>
          </a:p>
          <a:p>
            <a:r>
              <a:rPr lang="es-CO" b="1" dirty="0">
                <a:solidFill>
                  <a:schemeClr val="bg1"/>
                </a:solidFill>
              </a:rPr>
              <a:t> Proponer alternativas de solución </a:t>
            </a:r>
          </a:p>
          <a:p>
            <a:r>
              <a:rPr lang="es-CO" b="1" dirty="0">
                <a:solidFill>
                  <a:schemeClr val="bg1"/>
                </a:solidFill>
              </a:rPr>
              <a:t>Facilitar la sana convivencia  </a:t>
            </a:r>
          </a:p>
          <a:p>
            <a:r>
              <a:rPr lang="es-CO" b="1" dirty="0">
                <a:solidFill>
                  <a:schemeClr val="bg1"/>
                </a:solidFill>
              </a:rPr>
              <a:t>Cumplir con los compromisos pactados </a:t>
            </a:r>
          </a:p>
          <a:p>
            <a:r>
              <a:rPr lang="es-CO" b="1" dirty="0">
                <a:solidFill>
                  <a:schemeClr val="bg1"/>
                </a:solidFill>
              </a:rPr>
              <a:t>-Prevenir la trascendencia de los conflictos </a:t>
            </a:r>
          </a:p>
          <a:p>
            <a:endParaRPr lang="es-CO"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1603" y="4041504"/>
            <a:ext cx="4965967" cy="2260581"/>
          </a:xfrm>
          <a:prstGeom prst="rect">
            <a:avLst/>
          </a:prstGeom>
        </p:spPr>
      </p:pic>
    </p:spTree>
    <p:extLst>
      <p:ext uri="{BB962C8B-B14F-4D97-AF65-F5344CB8AC3E}">
        <p14:creationId xmlns:p14="http://schemas.microsoft.com/office/powerpoint/2010/main" val="27072408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TM04033919[[fn=Circuito]]</Template>
  <TotalTime>945</TotalTime>
  <Words>13460</Words>
  <Application>Microsoft Office PowerPoint</Application>
  <PresentationFormat>Panorámica</PresentationFormat>
  <Paragraphs>609</Paragraphs>
  <Slides>92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92</vt:i4>
      </vt:variant>
    </vt:vector>
  </HeadingPairs>
  <TitlesOfParts>
    <vt:vector size="99" baseType="lpstr">
      <vt:lpstr>Arial</vt:lpstr>
      <vt:lpstr>Calibri</vt:lpstr>
      <vt:lpstr>Times New Roman</vt:lpstr>
      <vt:lpstr>Trebuchet MS</vt:lpstr>
      <vt:lpstr>Tw Cen MT</vt:lpstr>
      <vt:lpstr>Wingdings</vt:lpstr>
      <vt:lpstr>Circuito</vt:lpstr>
      <vt:lpstr>Presentación de PowerPoint</vt:lpstr>
      <vt:lpstr>Presentación de PowerPoint</vt:lpstr>
      <vt:lpstr>    ACUERDO  No 001 de 2.017 Por medio del cual se adopta el manual de convivencia  escolar, con vigencia  a partir del año 2017.   La Rectora (E) Nuris Judith Domínguez Mendoza como Representante legal de la comunidad educativa  y el consejo directivo como la instancia superior  de la IED San José del municipio de  Sitionuevo Magdalena    considerando:  1. que es deber de la comunidad educativa dar cumplimiento y aplicación a las leyes generales donde prevalecen los derechos inalienables de la persona y los derechos universales del niño; así como todo lo relacionado con la prestación del servicio educativo: constitución política de Colombia de 1991, ley 115 del 8 de febrero de 1994, ley 1098 del 8 de noviembre de 2006, ley de infancia y adolescencia ley 87/93, ley 734/02, ley 1278/02, decreto1883/02, Decreto. 1883/02, decreto 3011/97, decreto 1290/09, decreto 1860 de 1991 (art.17), ley 715/02, decreto 1850/02, decreto 3020/03, ley 1014 del 26 de enero de 2006, de fomento a la cultura del emprendimiento, dar cumplimiento a la ley 1620/13 y su decreto reglamentario 1965 del 11 de septiembre de 2013 y demás reglamentaciones vigentes.     </vt:lpstr>
      <vt:lpstr>Presentación de PowerPoint</vt:lpstr>
      <vt:lpstr>ACUERDA  </vt:lpstr>
      <vt:lpstr>MARCO LEGAL </vt:lpstr>
      <vt:lpstr>Presentación de PowerPoint</vt:lpstr>
      <vt:lpstr>Presentación de PowerPoint</vt:lpstr>
      <vt:lpstr>Presentación de PowerPoint</vt:lpstr>
      <vt:lpstr>Presentación de PowerPoint</vt:lpstr>
      <vt:lpstr>Artículo 3. Reglas de higiene y pautas para la presentación personal. </vt:lpstr>
      <vt:lpstr>Presentación personal y uniformes. </vt:lpstr>
      <vt:lpstr>Presentación de PowerPoint</vt:lpstr>
      <vt:lpstr>Uniformes de la ied san José de Sitionuevo magdalena</vt:lpstr>
      <vt:lpstr>Presentación de PowerPoint</vt:lpstr>
      <vt:lpstr>Artículo 4. Carné y Agenda Institucional. </vt:lpstr>
      <vt:lpstr>Artículo 5. Horarios </vt:lpstr>
      <vt:lpstr>CAPÍTULO II.   DE LA COMUNICACIÓN Y LOS PROCEDIMIENTOS: </vt:lpstr>
      <vt:lpstr>Artículo 7. Asistencia</vt:lpstr>
      <vt:lpstr>Artículo 8.  Justificaciones.  </vt:lpstr>
      <vt:lpstr> PARAGRAFOS: </vt:lpstr>
      <vt:lpstr>Artículo 9. Permisos. </vt:lpstr>
      <vt:lpstr>Artículo 10. Presentación de quejas y reclamos </vt:lpstr>
      <vt:lpstr>Artículo 11.  Presentación de descargos.  </vt:lpstr>
      <vt:lpstr>Artículo 12.  Rutas de atención en situaciones  especiales.    </vt:lpstr>
      <vt:lpstr>Ruta de atención a casos de estudiantes con Necesidades Educativas Especiales (NEE).  </vt:lpstr>
      <vt:lpstr>Ruta de atención a casos de estudiantes con necesidades educativas transitorias (NET)</vt:lpstr>
      <vt:lpstr> Ruta de atención a casos de estudiantes con bajo rendimiento escolar    </vt:lpstr>
      <vt:lpstr> Ruta de atención al consumo,  Sustancias Psicoactivas (SPA) </vt:lpstr>
      <vt:lpstr>Ruta de atención en caso de porte y/o distribución de Sustancias psicoactivas</vt:lpstr>
      <vt:lpstr>Ruta de atención en caso de acoso escolar  Bullying ciberbullying o ciberacoso </vt:lpstr>
      <vt:lpstr>Ruta de atención en caso de Abuso sexual</vt:lpstr>
      <vt:lpstr>Ruta de atención en caso de conductas de intento suicida.</vt:lpstr>
      <vt:lpstr>Ruta de atención en caso de maltrato infantil. </vt:lpstr>
      <vt:lpstr>Ruta de atención en caso de violencia intrafamiliar  </vt:lpstr>
      <vt:lpstr> CAPÍTULO III. DE LOS DERECHOS  </vt:lpstr>
      <vt:lpstr>Presentación de PowerPoint</vt:lpstr>
      <vt:lpstr> Artículo 14.  Derechos Académicos de las y los  estudiantes  </vt:lpstr>
      <vt:lpstr> Artículo 15. Derechos de los padres de familia o acudientes reconocidos: (Decreto 1286 artículo 2 de 2005)  </vt:lpstr>
      <vt:lpstr>Parágrafo</vt:lpstr>
      <vt:lpstr>CAPÍTULO IV. DE LOS DEBERES </vt:lpstr>
      <vt:lpstr>Presentación de PowerPoint</vt:lpstr>
      <vt:lpstr> Artículo 17. Deberes Académicos de las y los estudiantes.  </vt:lpstr>
      <vt:lpstr>Artículo 18. Deberes de los padres o acudientes.  </vt:lpstr>
      <vt:lpstr>Presentación de PowerPoint</vt:lpstr>
      <vt:lpstr> Artículo 19. Responsabilidades de los padres   </vt:lpstr>
      <vt:lpstr>Presentación de PowerPoint</vt:lpstr>
      <vt:lpstr>  CAPÍTULO V. PRINCIPIOS GENERALES DE DESEMPEÑO PROFESIONAL  Artículo 20. De los deberes de Directivos, Docentes y Administrativos    </vt:lpstr>
      <vt:lpstr>Presentación de PowerPoint</vt:lpstr>
      <vt:lpstr>CAPÍTULO VI. DE LAS ACCIONES  FORMATIVAS Y CORRECTIVAS: CONDUCTO REGULAR, DEBIDO PROCESO Y MEDIACIÓN.</vt:lpstr>
      <vt:lpstr>Artículo 22. Comité de Convivencia</vt:lpstr>
      <vt:lpstr> Artículo 23. Principios</vt:lpstr>
      <vt:lpstr>Presentación de PowerPoint</vt:lpstr>
      <vt:lpstr>Presentación de PowerPoint</vt:lpstr>
      <vt:lpstr>Artículo 24. Conformación del Comité Escolar de Convivencia SANJOSEISTA (Capt. II, Art. 12-13 Ley 1620/13) </vt:lpstr>
      <vt:lpstr>Artículo 25. Funciones del Comité de Convivencia</vt:lpstr>
      <vt:lpstr>Presentación de PowerPoint</vt:lpstr>
      <vt:lpstr>Presentación de PowerPoint</vt:lpstr>
      <vt:lpstr>Artículo 26. Reglamento del Comité Escolar de Convivencia SANJOSEISTA </vt:lpstr>
      <vt:lpstr>3. Actas</vt:lpstr>
      <vt:lpstr>4. Acciones o decisiones.</vt:lpstr>
      <vt:lpstr>5. Conflictos de Interés y Causales de Impedimento y Recusación.</vt:lpstr>
      <vt:lpstr>Artículo 27. Acciones de Promoción </vt:lpstr>
      <vt:lpstr>Presentación de PowerPoint</vt:lpstr>
      <vt:lpstr>Presentación de PowerPoint</vt:lpstr>
      <vt:lpstr> Artículo 28. Acciones  de prevención  </vt:lpstr>
      <vt:lpstr>Presentación de PowerPoint</vt:lpstr>
      <vt:lpstr>Artículo 29. Acciones de atención.</vt:lpstr>
      <vt:lpstr>Artículo 30. Definiciones. Para efectos del presente  Manual de Convivencia se entiende por:  </vt:lpstr>
      <vt:lpstr>Presentación de PowerPoint</vt:lpstr>
      <vt:lpstr>Presentación de PowerPoint</vt:lpstr>
      <vt:lpstr>Presentación de PowerPoint</vt:lpstr>
      <vt:lpstr>6.  Acoso escolar (bullying).</vt:lpstr>
      <vt:lpstr>Presentación de PowerPoint</vt:lpstr>
      <vt:lpstr>Presentación de PowerPoint</vt:lpstr>
      <vt:lpstr>Artículo 31.  Clasificación de las situaciones que afectan la convivencia</vt:lpstr>
      <vt:lpstr>Presentación de PowerPoint</vt:lpstr>
      <vt:lpstr>Presentación de PowerPoint</vt:lpstr>
      <vt:lpstr>Presentación de PowerPoint</vt:lpstr>
      <vt:lpstr>Presentación de PowerPoint</vt:lpstr>
      <vt:lpstr>Presentación de PowerPoint</vt:lpstr>
      <vt:lpstr>Presentación de PowerPoint</vt:lpstr>
      <vt:lpstr>Artículo 32. De los protocolos, finalidad, contenido y aplicación.  </vt:lpstr>
      <vt:lpstr>Artículo 33. Debido Proceso. </vt:lpstr>
      <vt:lpstr>Situaciones de impacto leve (tipo i)  </vt:lpstr>
      <vt:lpstr>Situaciones de impacto grave  (tipo ii)  </vt:lpstr>
      <vt:lpstr>Presentación de PowerPoint</vt:lpstr>
      <vt:lpstr> Situaciones de impacto gravísimo (tipo III)  </vt:lpstr>
      <vt:lpstr>Presentación de PowerPoint</vt:lpstr>
      <vt:lpstr>Presentación de PowerPoint</vt:lpstr>
      <vt:lpstr> Artículo 34.  Recursos Procesales.  </vt:lpstr>
      <vt:lpstr> Condiciones para que se dé la  mediación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Institución educativa</dc:title>
  <dc:creator>USER</dc:creator>
  <cp:lastModifiedBy>USER</cp:lastModifiedBy>
  <cp:revision>95</cp:revision>
  <cp:lastPrinted>2017-01-22T21:13:23Z</cp:lastPrinted>
  <dcterms:created xsi:type="dcterms:W3CDTF">2016-10-20T19:03:43Z</dcterms:created>
  <dcterms:modified xsi:type="dcterms:W3CDTF">2017-01-22T21:14:40Z</dcterms:modified>
</cp:coreProperties>
</file>